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65"/>
  </p:notesMasterIdLst>
  <p:handoutMasterIdLst>
    <p:handoutMasterId r:id="rId66"/>
  </p:handoutMasterIdLst>
  <p:sldIdLst>
    <p:sldId id="3783" r:id="rId5"/>
    <p:sldId id="3763" r:id="rId6"/>
    <p:sldId id="3764" r:id="rId7"/>
    <p:sldId id="439" r:id="rId8"/>
    <p:sldId id="3758" r:id="rId9"/>
    <p:sldId id="3760" r:id="rId10"/>
    <p:sldId id="3618" r:id="rId11"/>
    <p:sldId id="3616" r:id="rId12"/>
    <p:sldId id="3719" r:id="rId13"/>
    <p:sldId id="3761" r:id="rId14"/>
    <p:sldId id="3619" r:id="rId15"/>
    <p:sldId id="3620" r:id="rId16"/>
    <p:sldId id="3742" r:id="rId17"/>
    <p:sldId id="3762" r:id="rId18"/>
    <p:sldId id="3735" r:id="rId19"/>
    <p:sldId id="3752" r:id="rId20"/>
    <p:sldId id="2076138701" r:id="rId21"/>
    <p:sldId id="309" r:id="rId22"/>
    <p:sldId id="316" r:id="rId23"/>
    <p:sldId id="317" r:id="rId24"/>
    <p:sldId id="318" r:id="rId25"/>
    <p:sldId id="2076138704" r:id="rId26"/>
    <p:sldId id="320" r:id="rId27"/>
    <p:sldId id="322" r:id="rId28"/>
    <p:sldId id="323" r:id="rId29"/>
    <p:sldId id="319" r:id="rId30"/>
    <p:sldId id="2076138705" r:id="rId31"/>
    <p:sldId id="2076138706" r:id="rId32"/>
    <p:sldId id="2076138703" r:id="rId33"/>
    <p:sldId id="2076138699" r:id="rId34"/>
    <p:sldId id="2076138700" r:id="rId35"/>
    <p:sldId id="2076138702" r:id="rId36"/>
    <p:sldId id="263" r:id="rId37"/>
    <p:sldId id="264" r:id="rId38"/>
    <p:sldId id="266" r:id="rId39"/>
    <p:sldId id="267" r:id="rId40"/>
    <p:sldId id="2076138714" r:id="rId41"/>
    <p:sldId id="269" r:id="rId42"/>
    <p:sldId id="2076138678" r:id="rId43"/>
    <p:sldId id="2076138681" r:id="rId44"/>
    <p:sldId id="2076138718" r:id="rId45"/>
    <p:sldId id="2076138712" r:id="rId46"/>
    <p:sldId id="2076138713" r:id="rId47"/>
    <p:sldId id="2076138683" r:id="rId48"/>
    <p:sldId id="2076138719" r:id="rId49"/>
    <p:sldId id="2076138722" r:id="rId50"/>
    <p:sldId id="3626" r:id="rId51"/>
    <p:sldId id="3768" r:id="rId52"/>
    <p:sldId id="3769" r:id="rId53"/>
    <p:sldId id="3770" r:id="rId54"/>
    <p:sldId id="3777" r:id="rId55"/>
    <p:sldId id="3778" r:id="rId56"/>
    <p:sldId id="3771" r:id="rId57"/>
    <p:sldId id="3779" r:id="rId58"/>
    <p:sldId id="3772" r:id="rId59"/>
    <p:sldId id="3776" r:id="rId60"/>
    <p:sldId id="3780" r:id="rId61"/>
    <p:sldId id="3781" r:id="rId62"/>
    <p:sldId id="3773" r:id="rId63"/>
    <p:sldId id="3782" r:id="rId64"/>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83"/>
          </p14:sldIdLst>
        </p14:section>
        <p14:section name="Intro" id="{2CC52222-EEFB-42B6-90E5-8E2490915D26}">
          <p14:sldIdLst>
            <p14:sldId id="3763"/>
            <p14:sldId id="3764"/>
            <p14:sldId id="439"/>
            <p14:sldId id="3758"/>
            <p14:sldId id="3760"/>
            <p14:sldId id="3618"/>
            <p14:sldId id="3616"/>
            <p14:sldId id="3719"/>
            <p14:sldId id="3761"/>
            <p14:sldId id="3619"/>
            <p14:sldId id="3620"/>
            <p14:sldId id="3742"/>
            <p14:sldId id="3762"/>
            <p14:sldId id="3735"/>
            <p14:sldId id="3752"/>
            <p14:sldId id="2076138701"/>
            <p14:sldId id="309"/>
            <p14:sldId id="316"/>
            <p14:sldId id="317"/>
            <p14:sldId id="318"/>
            <p14:sldId id="2076138704"/>
            <p14:sldId id="320"/>
            <p14:sldId id="322"/>
            <p14:sldId id="323"/>
            <p14:sldId id="319"/>
            <p14:sldId id="2076138705"/>
            <p14:sldId id="2076138706"/>
            <p14:sldId id="2076138703"/>
            <p14:sldId id="2076138699"/>
            <p14:sldId id="2076138700"/>
            <p14:sldId id="2076138702"/>
            <p14:sldId id="263"/>
            <p14:sldId id="264"/>
            <p14:sldId id="266"/>
            <p14:sldId id="267"/>
            <p14:sldId id="2076138714"/>
            <p14:sldId id="269"/>
            <p14:sldId id="2076138678"/>
            <p14:sldId id="2076138681"/>
            <p14:sldId id="2076138718"/>
            <p14:sldId id="2076138712"/>
            <p14:sldId id="2076138713"/>
            <p14:sldId id="2076138683"/>
            <p14:sldId id="2076138719"/>
            <p14:sldId id="2076138722"/>
          </p14:sldIdLst>
        </p14:section>
        <p14:section name="Resources" id="{70880312-720E-4407-89FB-6858A2EF484D}">
          <p14:sldIdLst>
            <p14:sldId id="3626"/>
            <p14:sldId id="3768"/>
            <p14:sldId id="3769"/>
            <p14:sldId id="3770"/>
            <p14:sldId id="3777"/>
            <p14:sldId id="3778"/>
            <p14:sldId id="3771"/>
            <p14:sldId id="3779"/>
            <p14:sldId id="3772"/>
            <p14:sldId id="3776"/>
            <p14:sldId id="3780"/>
            <p14:sldId id="3781"/>
            <p14:sldId id="3773"/>
            <p14:sldId id="37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JUAN MANUEL RAFAEL FABIAN" initials="JMRF" lastIdx="1" clrIdx="3">
    <p:extLst>
      <p:ext uri="{19B8F6BF-5375-455C-9EA6-DF929625EA0E}">
        <p15:presenceInfo xmlns:p15="http://schemas.microsoft.com/office/powerpoint/2012/main" userId="dcb976eb587543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50C96B-619C-41C7-A43F-5498865D6E06}" v="5" dt="2019-01-26T12:13:36.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83804" autoAdjust="0"/>
  </p:normalViewPr>
  <p:slideViewPr>
    <p:cSldViewPr snapToGrid="0">
      <p:cViewPr varScale="1">
        <p:scale>
          <a:sx n="105" d="100"/>
          <a:sy n="105" d="100"/>
        </p:scale>
        <p:origin x="752"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FCACE5-B307-40F8-BC28-F1EAFDB0EC66}"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21F584FF-218D-4968-BEB4-4A6D3B9E8EC9}">
      <dgm:prSet phldrT="[Text]" custT="1">
        <dgm:style>
          <a:lnRef idx="3">
            <a:schemeClr val="lt1"/>
          </a:lnRef>
          <a:fillRef idx="1">
            <a:schemeClr val="accent6"/>
          </a:fillRef>
          <a:effectRef idx="1">
            <a:schemeClr val="accent6"/>
          </a:effectRef>
          <a:fontRef idx="minor">
            <a:schemeClr val="lt1"/>
          </a:fontRef>
        </dgm:style>
      </dgm:prSet>
      <dgm:spPr>
        <a:ln/>
      </dgm:spPr>
      <dgm:t>
        <a:bodyPr spcFirstLastPara="0" vert="horz" wrap="square" lIns="199136" tIns="113792" rIns="199136" bIns="113792" numCol="1" spcCol="1270" anchor="ctr" anchorCtr="0"/>
        <a:lstStyle/>
        <a:p>
          <a:pPr marL="0" lvl="0" indent="0" algn="ctr" defTabSz="1244600">
            <a:lnSpc>
              <a:spcPct val="90000"/>
            </a:lnSpc>
            <a:spcBef>
              <a:spcPct val="0"/>
            </a:spcBef>
            <a:spcAft>
              <a:spcPct val="35000"/>
            </a:spcAft>
            <a:buNone/>
          </a:pPr>
          <a:r>
            <a:rPr lang="es-AR" sz="2800" kern="1200" err="1">
              <a:solidFill>
                <a:prstClr val="white"/>
              </a:solidFill>
              <a:latin typeface="Segoe UI"/>
              <a:ea typeface="+mn-ea"/>
              <a:cs typeface="+mn-cs"/>
            </a:rPr>
            <a:t>Epic</a:t>
          </a:r>
          <a:endParaRPr lang="en-US" sz="2800" kern="1200">
            <a:solidFill>
              <a:prstClr val="white"/>
            </a:solidFill>
            <a:latin typeface="Segoe UI"/>
            <a:ea typeface="+mn-ea"/>
            <a:cs typeface="+mn-cs"/>
          </a:endParaRPr>
        </a:p>
      </dgm:t>
    </dgm:pt>
    <dgm:pt modelId="{B6B37466-9A7F-4887-962A-894214EE79F4}" type="parTrans" cxnId="{2AE26754-0DEA-4C9C-9D21-FFF335D987E2}">
      <dgm:prSet/>
      <dgm:spPr/>
      <dgm:t>
        <a:bodyPr/>
        <a:lstStyle/>
        <a:p>
          <a:endParaRPr lang="en-US"/>
        </a:p>
      </dgm:t>
    </dgm:pt>
    <dgm:pt modelId="{9516A561-29EE-464C-BBAF-6D3C6C86FE05}" type="sibTrans" cxnId="{2AE26754-0DEA-4C9C-9D21-FFF335D987E2}">
      <dgm:prSet/>
      <dgm:spPr/>
      <dgm:t>
        <a:bodyPr/>
        <a:lstStyle/>
        <a:p>
          <a:endParaRPr lang="en-US"/>
        </a:p>
      </dgm:t>
    </dgm:pt>
    <dgm:pt modelId="{D238A234-4EBE-472D-AC71-0A5F5F4CC4F4}">
      <dgm:prSet phldrT="[Text]" custT="1">
        <dgm:style>
          <a:lnRef idx="1">
            <a:schemeClr val="accent1"/>
          </a:lnRef>
          <a:fillRef idx="3">
            <a:schemeClr val="accent1"/>
          </a:fillRef>
          <a:effectRef idx="2">
            <a:schemeClr val="accent1"/>
          </a:effectRef>
          <a:fontRef idx="minor">
            <a:schemeClr val="lt1"/>
          </a:fontRef>
        </dgm:style>
      </dgm:prSet>
      <dgm:spPr>
        <a:noFill/>
      </dgm:spPr>
      <dgm:t>
        <a:bodyPr/>
        <a:lstStyle/>
        <a:p>
          <a:pPr>
            <a:lnSpc>
              <a:spcPct val="150000"/>
            </a:lnSpc>
          </a:pPr>
          <a:r>
            <a:rPr lang="es-ES" sz="1600"/>
            <a:t>Colección de historias de usuario relacionadas.</a:t>
          </a:r>
          <a:endParaRPr lang="en-US" sz="1600"/>
        </a:p>
      </dgm:t>
    </dgm:pt>
    <dgm:pt modelId="{2AD0A249-D516-4408-AEFC-0160A44769CF}" type="parTrans" cxnId="{58BB31E1-1760-45C9-9DB0-5D5B1BB1F9BF}">
      <dgm:prSet/>
      <dgm:spPr/>
      <dgm:t>
        <a:bodyPr/>
        <a:lstStyle/>
        <a:p>
          <a:endParaRPr lang="en-US"/>
        </a:p>
      </dgm:t>
    </dgm:pt>
    <dgm:pt modelId="{0FA744DD-DC03-4337-8EFE-4D27571B93BB}" type="sibTrans" cxnId="{58BB31E1-1760-45C9-9DB0-5D5B1BB1F9BF}">
      <dgm:prSet/>
      <dgm:spPr/>
      <dgm:t>
        <a:bodyPr/>
        <a:lstStyle/>
        <a:p>
          <a:endParaRPr lang="en-US"/>
        </a:p>
      </dgm:t>
    </dgm:pt>
    <dgm:pt modelId="{BEAA9D6F-C42D-49F5-A7FB-832EDECBBFC5}">
      <dgm:prSet phldrT="[Text]" custT="1">
        <dgm:style>
          <a:lnRef idx="1">
            <a:schemeClr val="accent1"/>
          </a:lnRef>
          <a:fillRef idx="3">
            <a:schemeClr val="accent1"/>
          </a:fillRef>
          <a:effectRef idx="2">
            <a:schemeClr val="accent1"/>
          </a:effectRef>
          <a:fontRef idx="minor">
            <a:schemeClr val="lt1"/>
          </a:fontRef>
        </dgm:style>
      </dgm:prSet>
      <dgm:spPr>
        <a:noFill/>
      </dgm:spPr>
      <dgm:t>
        <a:bodyPr/>
        <a:lstStyle/>
        <a:p>
          <a:pPr>
            <a:lnSpc>
              <a:spcPct val="150000"/>
            </a:lnSpc>
          </a:pPr>
          <a:r>
            <a:rPr lang="es-ES" sz="1600"/>
            <a:t>Es una historia de usuario que tiene GRAN tamaño.</a:t>
          </a:r>
          <a:endParaRPr lang="en-US" sz="1600"/>
        </a:p>
      </dgm:t>
    </dgm:pt>
    <dgm:pt modelId="{874BA84E-AA5E-4673-B92C-BE9FE4F04053}" type="parTrans" cxnId="{764F13E7-7004-4E4E-B352-EEE32DADA5AD}">
      <dgm:prSet/>
      <dgm:spPr/>
      <dgm:t>
        <a:bodyPr/>
        <a:lstStyle/>
        <a:p>
          <a:endParaRPr lang="en-US"/>
        </a:p>
      </dgm:t>
    </dgm:pt>
    <dgm:pt modelId="{57879148-905E-4458-8518-D2168C3C4DD3}" type="sibTrans" cxnId="{764F13E7-7004-4E4E-B352-EEE32DADA5AD}">
      <dgm:prSet/>
      <dgm:spPr/>
      <dgm:t>
        <a:bodyPr/>
        <a:lstStyle/>
        <a:p>
          <a:endParaRPr lang="en-US"/>
        </a:p>
      </dgm:t>
    </dgm:pt>
    <dgm:pt modelId="{96603ABF-51CB-4D5E-899D-8BF3434E8184}">
      <dgm:prSet phldrT="[Text]" custT="1">
        <dgm:style>
          <a:lnRef idx="1">
            <a:schemeClr val="accent1"/>
          </a:lnRef>
          <a:fillRef idx="3">
            <a:schemeClr val="accent1"/>
          </a:fillRef>
          <a:effectRef idx="2">
            <a:schemeClr val="accent1"/>
          </a:effectRef>
          <a:fontRef idx="minor">
            <a:schemeClr val="lt1"/>
          </a:fontRef>
        </dgm:style>
      </dgm:prSet>
      <dgm:spPr>
        <a:noFill/>
      </dgm:spPr>
      <dgm:t>
        <a:bodyPr/>
        <a:lstStyle/>
        <a:p>
          <a:pPr>
            <a:lnSpc>
              <a:spcPct val="150000"/>
            </a:lnSpc>
          </a:pPr>
          <a:r>
            <a:rPr lang="es-ES" sz="1600" dirty="0"/>
            <a:t>El equipo lo descompone en historias más pequeñas con un tamaño más adecuado para ser gestionada con los principios y técnicas ágiles: estimación y seguimiento cercano.</a:t>
          </a:r>
          <a:endParaRPr lang="en-US" sz="1600" dirty="0"/>
        </a:p>
      </dgm:t>
    </dgm:pt>
    <dgm:pt modelId="{918D56DC-7B9D-4CA8-9141-B3CB58B93A6F}" type="parTrans" cxnId="{57DF3541-6D27-4297-B3C2-5A4B6D1B0D53}">
      <dgm:prSet/>
      <dgm:spPr/>
      <dgm:t>
        <a:bodyPr/>
        <a:lstStyle/>
        <a:p>
          <a:endParaRPr lang="en-US"/>
        </a:p>
      </dgm:t>
    </dgm:pt>
    <dgm:pt modelId="{72F9EF40-3141-49C4-BF94-63C1A89BBC65}" type="sibTrans" cxnId="{57DF3541-6D27-4297-B3C2-5A4B6D1B0D53}">
      <dgm:prSet/>
      <dgm:spPr/>
      <dgm:t>
        <a:bodyPr/>
        <a:lstStyle/>
        <a:p>
          <a:endParaRPr lang="en-US"/>
        </a:p>
      </dgm:t>
    </dgm:pt>
    <dgm:pt modelId="{41FC3280-EF1B-474A-912F-6556A9D633E5}">
      <dgm:prSet phldrT="[Text]" custT="1">
        <dgm:style>
          <a:lnRef idx="3">
            <a:schemeClr val="lt1"/>
          </a:lnRef>
          <a:fillRef idx="1">
            <a:schemeClr val="accent6"/>
          </a:fillRef>
          <a:effectRef idx="1">
            <a:schemeClr val="accent6"/>
          </a:effectRef>
          <a:fontRef idx="minor">
            <a:schemeClr val="lt1"/>
          </a:fontRef>
        </dgm:style>
      </dgm:prSet>
      <dgm:spPr>
        <a:ln/>
      </dgm:spPr>
      <dgm:t>
        <a:bodyPr spcFirstLastPara="0" vert="horz" wrap="square" lIns="199136" tIns="113792" rIns="199136" bIns="113792" numCol="1" spcCol="1270" anchor="ctr" anchorCtr="0"/>
        <a:lstStyle/>
        <a:p>
          <a:pPr marL="0" lvl="0" indent="0" algn="ctr" defTabSz="1244600">
            <a:lnSpc>
              <a:spcPct val="90000"/>
            </a:lnSpc>
            <a:spcBef>
              <a:spcPct val="0"/>
            </a:spcBef>
            <a:spcAft>
              <a:spcPct val="35000"/>
            </a:spcAft>
            <a:buNone/>
          </a:pPr>
          <a:r>
            <a:rPr lang="es-AR" sz="2800" kern="1200" err="1">
              <a:solidFill>
                <a:prstClr val="white"/>
              </a:solidFill>
              <a:latin typeface="Segoe UI"/>
              <a:ea typeface="+mn-ea"/>
              <a:cs typeface="+mn-cs"/>
            </a:rPr>
            <a:t>Feature</a:t>
          </a:r>
          <a:endParaRPr lang="en-US" sz="2800" kern="1200">
            <a:solidFill>
              <a:prstClr val="white"/>
            </a:solidFill>
            <a:latin typeface="Segoe UI"/>
            <a:ea typeface="+mn-ea"/>
            <a:cs typeface="+mn-cs"/>
          </a:endParaRPr>
        </a:p>
      </dgm:t>
    </dgm:pt>
    <dgm:pt modelId="{97A3C120-6580-4DA6-B617-B54E954EA974}" type="parTrans" cxnId="{2ED6F5FD-7C27-48F0-9461-680819C0B55B}">
      <dgm:prSet/>
      <dgm:spPr/>
      <dgm:t>
        <a:bodyPr/>
        <a:lstStyle/>
        <a:p>
          <a:endParaRPr lang="en-US"/>
        </a:p>
      </dgm:t>
    </dgm:pt>
    <dgm:pt modelId="{6E10C806-CBC8-447B-B249-0A5DF1EBC2ED}" type="sibTrans" cxnId="{2ED6F5FD-7C27-48F0-9461-680819C0B55B}">
      <dgm:prSet/>
      <dgm:spPr/>
      <dgm:t>
        <a:bodyPr/>
        <a:lstStyle/>
        <a:p>
          <a:endParaRPr lang="en-US"/>
        </a:p>
      </dgm:t>
    </dgm:pt>
    <dgm:pt modelId="{75BD001A-E861-4D64-9A06-E7BE58AB1B6D}">
      <dgm:prSet phldrT="[Text]" custT="1">
        <dgm:style>
          <a:lnRef idx="1">
            <a:schemeClr val="accent1"/>
          </a:lnRef>
          <a:fillRef idx="3">
            <a:schemeClr val="accent1"/>
          </a:fillRef>
          <a:effectRef idx="2">
            <a:schemeClr val="accent1"/>
          </a:effectRef>
          <a:fontRef idx="minor">
            <a:schemeClr val="lt1"/>
          </a:fontRef>
        </dgm:style>
      </dgm:prSet>
      <dgm:spPr>
        <a:noFill/>
      </dgm:spPr>
      <dgm:t>
        <a:bodyPr/>
        <a:lstStyle/>
        <a:p>
          <a:pPr>
            <a:lnSpc>
              <a:spcPct val="150000"/>
            </a:lnSpc>
          </a:pPr>
          <a:r>
            <a:rPr lang="es-AR" sz="1600"/>
            <a:t>Es estimable.</a:t>
          </a:r>
          <a:endParaRPr lang="en-US" sz="1600"/>
        </a:p>
      </dgm:t>
    </dgm:pt>
    <dgm:pt modelId="{5D8731C5-0DCB-4CDE-8DBC-C267F2686754}" type="parTrans" cxnId="{2EB5A61F-CFA3-4F27-9FE0-C68BA804E708}">
      <dgm:prSet/>
      <dgm:spPr/>
      <dgm:t>
        <a:bodyPr/>
        <a:lstStyle/>
        <a:p>
          <a:endParaRPr lang="en-US"/>
        </a:p>
      </dgm:t>
    </dgm:pt>
    <dgm:pt modelId="{813150EF-D102-4E2E-A918-015C9CF4CDAC}" type="sibTrans" cxnId="{2EB5A61F-CFA3-4F27-9FE0-C68BA804E708}">
      <dgm:prSet/>
      <dgm:spPr/>
      <dgm:t>
        <a:bodyPr/>
        <a:lstStyle/>
        <a:p>
          <a:endParaRPr lang="en-US"/>
        </a:p>
      </dgm:t>
    </dgm:pt>
    <dgm:pt modelId="{C1C94382-6785-47AF-A00A-DD461FECECA3}">
      <dgm:prSet phldrT="[Text]" custT="1">
        <dgm:style>
          <a:lnRef idx="1">
            <a:schemeClr val="accent1"/>
          </a:lnRef>
          <a:fillRef idx="3">
            <a:schemeClr val="accent1"/>
          </a:fillRef>
          <a:effectRef idx="2">
            <a:schemeClr val="accent1"/>
          </a:effectRef>
          <a:fontRef idx="minor">
            <a:schemeClr val="lt1"/>
          </a:fontRef>
        </dgm:style>
      </dgm:prSet>
      <dgm:spPr>
        <a:noFill/>
      </dgm:spPr>
      <dgm:t>
        <a:bodyPr/>
        <a:lstStyle/>
        <a:p>
          <a:pPr>
            <a:lnSpc>
              <a:spcPct val="150000"/>
            </a:lnSpc>
          </a:pPr>
          <a:r>
            <a:rPr lang="es-AR" sz="1600" dirty="0"/>
            <a:t>Permite agruparlas y relacionarlas para fines administrativos.</a:t>
          </a:r>
          <a:endParaRPr lang="en-US" sz="1600" dirty="0"/>
        </a:p>
      </dgm:t>
    </dgm:pt>
    <dgm:pt modelId="{0BC54EF2-8F71-440F-B9F0-9001DB12884D}" type="parTrans" cxnId="{E8C36B39-027C-4CCF-89DB-5642DC92E764}">
      <dgm:prSet/>
      <dgm:spPr/>
      <dgm:t>
        <a:bodyPr/>
        <a:lstStyle/>
        <a:p>
          <a:endParaRPr lang="en-US"/>
        </a:p>
      </dgm:t>
    </dgm:pt>
    <dgm:pt modelId="{951A60DA-3324-4DE8-83D1-546F73217B89}" type="sibTrans" cxnId="{E8C36B39-027C-4CCF-89DB-5642DC92E764}">
      <dgm:prSet/>
      <dgm:spPr/>
      <dgm:t>
        <a:bodyPr/>
        <a:lstStyle/>
        <a:p>
          <a:endParaRPr lang="en-US"/>
        </a:p>
      </dgm:t>
    </dgm:pt>
    <dgm:pt modelId="{8C914A76-F9E6-42E4-8926-85EDDCEC9EC4}">
      <dgm:prSet phldrT="[Text]" custT="1">
        <dgm:style>
          <a:lnRef idx="3">
            <a:schemeClr val="lt1"/>
          </a:lnRef>
          <a:fillRef idx="1">
            <a:schemeClr val="accent6"/>
          </a:fillRef>
          <a:effectRef idx="1">
            <a:schemeClr val="accent6"/>
          </a:effectRef>
          <a:fontRef idx="minor">
            <a:schemeClr val="lt1"/>
          </a:fontRef>
        </dgm:style>
      </dgm:prSet>
      <dgm:spPr/>
      <dgm:t>
        <a:bodyPr/>
        <a:lstStyle/>
        <a:p>
          <a:r>
            <a:rPr lang="es-AR" sz="2800" dirty="0" err="1"/>
            <a:t>User</a:t>
          </a:r>
          <a:r>
            <a:rPr lang="es-AR" sz="2800" dirty="0"/>
            <a:t> </a:t>
          </a:r>
          <a:r>
            <a:rPr lang="es-AR" sz="2800" dirty="0" err="1"/>
            <a:t>Story</a:t>
          </a:r>
          <a:endParaRPr lang="en-US" sz="2800" dirty="0"/>
        </a:p>
      </dgm:t>
    </dgm:pt>
    <dgm:pt modelId="{39134D9F-4D69-4C56-8404-CE083699F81D}" type="parTrans" cxnId="{2C7FF25E-A3C1-4392-BA99-62B1D5101D22}">
      <dgm:prSet/>
      <dgm:spPr/>
      <dgm:t>
        <a:bodyPr/>
        <a:lstStyle/>
        <a:p>
          <a:endParaRPr lang="en-US"/>
        </a:p>
      </dgm:t>
    </dgm:pt>
    <dgm:pt modelId="{68D3D9CC-EFD0-48A8-9468-C4C2966039B5}" type="sibTrans" cxnId="{2C7FF25E-A3C1-4392-BA99-62B1D5101D22}">
      <dgm:prSet/>
      <dgm:spPr/>
      <dgm:t>
        <a:bodyPr/>
        <a:lstStyle/>
        <a:p>
          <a:endParaRPr lang="en-US"/>
        </a:p>
      </dgm:t>
    </dgm:pt>
    <dgm:pt modelId="{A0DB06E6-DDCF-440F-AB7B-C5C25696B88D}">
      <dgm:prSet phldrT="[Text]" custT="1">
        <dgm:style>
          <a:lnRef idx="1">
            <a:schemeClr val="accent1"/>
          </a:lnRef>
          <a:fillRef idx="3">
            <a:schemeClr val="accent1"/>
          </a:fillRef>
          <a:effectRef idx="2">
            <a:schemeClr val="accent1"/>
          </a:effectRef>
          <a:fontRef idx="minor">
            <a:schemeClr val="lt1"/>
          </a:fontRef>
        </dgm:style>
      </dgm:prSet>
      <dgm:spPr>
        <a:noFill/>
      </dgm:spPr>
      <dgm:t>
        <a:bodyPr/>
        <a:lstStyle/>
        <a:p>
          <a:pPr>
            <a:lnSpc>
              <a:spcPct val="150000"/>
            </a:lnSpc>
          </a:pPr>
          <a:r>
            <a:rPr lang="es-ES" sz="1600" kern="1200" dirty="0">
              <a:solidFill>
                <a:prstClr val="black">
                  <a:hueOff val="0"/>
                  <a:satOff val="0"/>
                  <a:lumOff val="0"/>
                  <a:alphaOff val="0"/>
                </a:prstClr>
              </a:solidFill>
              <a:latin typeface="Segoe UI"/>
              <a:ea typeface="+mn-ea"/>
              <a:cs typeface="+mn-cs"/>
            </a:rPr>
            <a:t>Descripción de una funcionalidad que debe incorporar un sistema de software.</a:t>
          </a:r>
          <a:endParaRPr lang="en-US" sz="1600" kern="1200" dirty="0">
            <a:solidFill>
              <a:prstClr val="black">
                <a:hueOff val="0"/>
                <a:satOff val="0"/>
                <a:lumOff val="0"/>
                <a:alphaOff val="0"/>
              </a:prstClr>
            </a:solidFill>
            <a:latin typeface="Segoe UI"/>
            <a:ea typeface="+mn-ea"/>
            <a:cs typeface="+mn-cs"/>
          </a:endParaRPr>
        </a:p>
      </dgm:t>
    </dgm:pt>
    <dgm:pt modelId="{DBDA76AE-1E4B-4FFF-B45D-7D3B312446D4}" type="parTrans" cxnId="{F9B82112-F8A1-4D81-AB54-13A4280E0316}">
      <dgm:prSet/>
      <dgm:spPr/>
      <dgm:t>
        <a:bodyPr/>
        <a:lstStyle/>
        <a:p>
          <a:endParaRPr lang="en-US"/>
        </a:p>
      </dgm:t>
    </dgm:pt>
    <dgm:pt modelId="{8F966DE7-C4E9-431D-967F-80E92DBB3D6E}" type="sibTrans" cxnId="{F9B82112-F8A1-4D81-AB54-13A4280E0316}">
      <dgm:prSet/>
      <dgm:spPr/>
      <dgm:t>
        <a:bodyPr/>
        <a:lstStyle/>
        <a:p>
          <a:endParaRPr lang="en-US"/>
        </a:p>
      </dgm:t>
    </dgm:pt>
    <dgm:pt modelId="{CDF78A40-A0CE-4875-BAE0-9878DDE3EEF1}">
      <dgm:prSet phldrT="[Text]" custT="1">
        <dgm:style>
          <a:lnRef idx="1">
            <a:schemeClr val="accent1"/>
          </a:lnRef>
          <a:fillRef idx="3">
            <a:schemeClr val="accent1"/>
          </a:fillRef>
          <a:effectRef idx="2">
            <a:schemeClr val="accent1"/>
          </a:effectRef>
          <a:fontRef idx="minor">
            <a:schemeClr val="lt1"/>
          </a:fontRef>
        </dgm:style>
      </dgm:prSet>
      <dgm:spPr>
        <a:noFill/>
      </dgm:spPr>
      <dgm:t>
        <a:bodyPr/>
        <a:lstStyle/>
        <a:p>
          <a:pPr>
            <a:lnSpc>
              <a:spcPct val="150000"/>
            </a:lnSpc>
          </a:pPr>
          <a:r>
            <a:rPr lang="es-ES" sz="1600" kern="1200">
              <a:solidFill>
                <a:prstClr val="black">
                  <a:hueOff val="0"/>
                  <a:satOff val="0"/>
                  <a:lumOff val="0"/>
                  <a:alphaOff val="0"/>
                </a:prstClr>
              </a:solidFill>
              <a:latin typeface="Segoe UI"/>
              <a:ea typeface="+mn-ea"/>
              <a:cs typeface="+mn-cs"/>
            </a:rPr>
            <a:t>Su implementación aporta valor al cliente.</a:t>
          </a:r>
          <a:endParaRPr lang="en-US" sz="1600" kern="1200">
            <a:solidFill>
              <a:prstClr val="black">
                <a:hueOff val="0"/>
                <a:satOff val="0"/>
                <a:lumOff val="0"/>
                <a:alphaOff val="0"/>
              </a:prstClr>
            </a:solidFill>
            <a:latin typeface="Segoe UI"/>
            <a:ea typeface="+mn-ea"/>
            <a:cs typeface="+mn-cs"/>
          </a:endParaRPr>
        </a:p>
      </dgm:t>
    </dgm:pt>
    <dgm:pt modelId="{6F17C504-3C64-473C-BA9A-429C52E5602C}" type="parTrans" cxnId="{8CF9A40D-98AF-428F-9786-0A2FC72AC505}">
      <dgm:prSet/>
      <dgm:spPr/>
      <dgm:t>
        <a:bodyPr/>
        <a:lstStyle/>
        <a:p>
          <a:endParaRPr lang="en-US"/>
        </a:p>
      </dgm:t>
    </dgm:pt>
    <dgm:pt modelId="{E9EBCDDB-4184-4411-891D-C018E77B66D6}" type="sibTrans" cxnId="{8CF9A40D-98AF-428F-9786-0A2FC72AC505}">
      <dgm:prSet/>
      <dgm:spPr/>
      <dgm:t>
        <a:bodyPr/>
        <a:lstStyle/>
        <a:p>
          <a:endParaRPr lang="en-US"/>
        </a:p>
      </dgm:t>
    </dgm:pt>
    <dgm:pt modelId="{7ED6DBBF-B959-416E-AF6B-B8033E4AF32C}">
      <dgm:prSet phldrT="[Text]" custT="1">
        <dgm:style>
          <a:lnRef idx="1">
            <a:schemeClr val="accent1"/>
          </a:lnRef>
          <a:fillRef idx="3">
            <a:schemeClr val="accent1"/>
          </a:fillRef>
          <a:effectRef idx="2">
            <a:schemeClr val="accent1"/>
          </a:effectRef>
          <a:fontRef idx="minor">
            <a:schemeClr val="lt1"/>
          </a:fontRef>
        </dgm:style>
      </dgm:prSet>
      <dgm:spPr>
        <a:noFill/>
      </dgm:spPr>
      <dgm:t>
        <a:bodyPr/>
        <a:lstStyle/>
        <a:p>
          <a:pPr>
            <a:lnSpc>
              <a:spcPct val="150000"/>
            </a:lnSpc>
          </a:pPr>
          <a:r>
            <a:rPr lang="es-AR" sz="1600" kern="1200" dirty="0">
              <a:solidFill>
                <a:prstClr val="black">
                  <a:hueOff val="0"/>
                  <a:satOff val="0"/>
                  <a:lumOff val="0"/>
                  <a:alphaOff val="0"/>
                </a:prstClr>
              </a:solidFill>
              <a:latin typeface="Segoe UI"/>
              <a:ea typeface="+mn-ea"/>
              <a:cs typeface="+mn-cs"/>
            </a:rPr>
            <a:t>Es estimable.</a:t>
          </a:r>
          <a:endParaRPr lang="en-US" sz="1600" kern="1200" dirty="0">
            <a:solidFill>
              <a:prstClr val="black">
                <a:hueOff val="0"/>
                <a:satOff val="0"/>
                <a:lumOff val="0"/>
                <a:alphaOff val="0"/>
              </a:prstClr>
            </a:solidFill>
            <a:latin typeface="Segoe UI"/>
            <a:ea typeface="+mn-ea"/>
            <a:cs typeface="+mn-cs"/>
          </a:endParaRPr>
        </a:p>
      </dgm:t>
    </dgm:pt>
    <dgm:pt modelId="{DE69FD83-E795-4F59-B421-FDC0BF8F8F55}" type="parTrans" cxnId="{9416C659-0D9B-4DD5-8353-649DA2A630AC}">
      <dgm:prSet/>
      <dgm:spPr/>
      <dgm:t>
        <a:bodyPr/>
        <a:lstStyle/>
        <a:p>
          <a:endParaRPr lang="en-US"/>
        </a:p>
      </dgm:t>
    </dgm:pt>
    <dgm:pt modelId="{A36CD70C-8346-4AC6-82D8-D91D30CC5D07}" type="sibTrans" cxnId="{9416C659-0D9B-4DD5-8353-649DA2A630AC}">
      <dgm:prSet/>
      <dgm:spPr/>
      <dgm:t>
        <a:bodyPr/>
        <a:lstStyle/>
        <a:p>
          <a:endParaRPr lang="en-US"/>
        </a:p>
      </dgm:t>
    </dgm:pt>
    <dgm:pt modelId="{D7A7F70B-0A40-437B-9E64-3E438A330122}" type="pres">
      <dgm:prSet presAssocID="{3BFCACE5-B307-40F8-BC28-F1EAFDB0EC66}" presName="Name0" presStyleCnt="0">
        <dgm:presLayoutVars>
          <dgm:dir/>
          <dgm:animLvl val="lvl"/>
          <dgm:resizeHandles val="exact"/>
        </dgm:presLayoutVars>
      </dgm:prSet>
      <dgm:spPr/>
    </dgm:pt>
    <dgm:pt modelId="{5E60B62F-4FC7-4A56-BE13-8F7F8E00CA2C}" type="pres">
      <dgm:prSet presAssocID="{8C914A76-F9E6-42E4-8926-85EDDCEC9EC4}" presName="composite" presStyleCnt="0"/>
      <dgm:spPr/>
    </dgm:pt>
    <dgm:pt modelId="{1255E564-AF0A-42CE-9F5E-F334567AFB8F}" type="pres">
      <dgm:prSet presAssocID="{8C914A76-F9E6-42E4-8926-85EDDCEC9EC4}" presName="parTx" presStyleLbl="alignNode1" presStyleIdx="0" presStyleCnt="3">
        <dgm:presLayoutVars>
          <dgm:chMax val="0"/>
          <dgm:chPref val="0"/>
          <dgm:bulletEnabled val="1"/>
        </dgm:presLayoutVars>
      </dgm:prSet>
      <dgm:spPr/>
    </dgm:pt>
    <dgm:pt modelId="{20A49202-45DA-4F5C-B675-A4111720A97B}" type="pres">
      <dgm:prSet presAssocID="{8C914A76-F9E6-42E4-8926-85EDDCEC9EC4}" presName="desTx" presStyleLbl="alignAccFollowNode1" presStyleIdx="0" presStyleCnt="3">
        <dgm:presLayoutVars>
          <dgm:bulletEnabled val="1"/>
        </dgm:presLayoutVars>
      </dgm:prSet>
      <dgm:spPr/>
    </dgm:pt>
    <dgm:pt modelId="{C9174137-4FB5-48A8-A360-2E8140632EFE}" type="pres">
      <dgm:prSet presAssocID="{68D3D9CC-EFD0-48A8-9468-C4C2966039B5}" presName="space" presStyleCnt="0"/>
      <dgm:spPr/>
    </dgm:pt>
    <dgm:pt modelId="{73101B4F-987D-4049-88D6-D59D2CB4480D}" type="pres">
      <dgm:prSet presAssocID="{21F584FF-218D-4968-BEB4-4A6D3B9E8EC9}" presName="composite" presStyleCnt="0"/>
      <dgm:spPr/>
    </dgm:pt>
    <dgm:pt modelId="{E1D7E499-25EF-45CC-97E8-5FAAC6C1A143}" type="pres">
      <dgm:prSet presAssocID="{21F584FF-218D-4968-BEB4-4A6D3B9E8EC9}" presName="parTx" presStyleLbl="alignNode1" presStyleIdx="1" presStyleCnt="3">
        <dgm:presLayoutVars>
          <dgm:chMax val="0"/>
          <dgm:chPref val="0"/>
          <dgm:bulletEnabled val="1"/>
        </dgm:presLayoutVars>
      </dgm:prSet>
      <dgm:spPr>
        <a:xfrm>
          <a:off x="3950933" y="67323"/>
          <a:ext cx="3462616" cy="1385046"/>
        </a:xfrm>
        <a:prstGeom prst="rect">
          <a:avLst/>
        </a:prstGeom>
      </dgm:spPr>
    </dgm:pt>
    <dgm:pt modelId="{7ADAD1AA-4B78-4FAE-B424-9EEE4D9B57C3}" type="pres">
      <dgm:prSet presAssocID="{21F584FF-218D-4968-BEB4-4A6D3B9E8EC9}" presName="desTx" presStyleLbl="alignAccFollowNode1" presStyleIdx="1" presStyleCnt="3">
        <dgm:presLayoutVars>
          <dgm:bulletEnabled val="1"/>
        </dgm:presLayoutVars>
      </dgm:prSet>
      <dgm:spPr/>
    </dgm:pt>
    <dgm:pt modelId="{995F72A9-4929-4ADF-B62C-DB10B9A71D4F}" type="pres">
      <dgm:prSet presAssocID="{9516A561-29EE-464C-BBAF-6D3C6C86FE05}" presName="space" presStyleCnt="0"/>
      <dgm:spPr/>
    </dgm:pt>
    <dgm:pt modelId="{17AD181D-5BB4-4E18-9AC4-C2CD26B1E9A0}" type="pres">
      <dgm:prSet presAssocID="{41FC3280-EF1B-474A-912F-6556A9D633E5}" presName="composite" presStyleCnt="0"/>
      <dgm:spPr/>
    </dgm:pt>
    <dgm:pt modelId="{E5303B2D-E4A8-40EE-A12E-3DF90A59AE96}" type="pres">
      <dgm:prSet presAssocID="{41FC3280-EF1B-474A-912F-6556A9D633E5}" presName="parTx" presStyleLbl="alignNode1" presStyleIdx="2" presStyleCnt="3">
        <dgm:presLayoutVars>
          <dgm:chMax val="0"/>
          <dgm:chPref val="0"/>
          <dgm:bulletEnabled val="1"/>
        </dgm:presLayoutVars>
      </dgm:prSet>
      <dgm:spPr>
        <a:xfrm>
          <a:off x="7898316" y="67323"/>
          <a:ext cx="3462616" cy="1385046"/>
        </a:xfrm>
        <a:prstGeom prst="rect">
          <a:avLst/>
        </a:prstGeom>
      </dgm:spPr>
    </dgm:pt>
    <dgm:pt modelId="{67A669F1-9360-4817-8705-85E5CCA4E7AC}" type="pres">
      <dgm:prSet presAssocID="{41FC3280-EF1B-474A-912F-6556A9D633E5}" presName="desTx" presStyleLbl="alignAccFollowNode1" presStyleIdx="2" presStyleCnt="3">
        <dgm:presLayoutVars>
          <dgm:bulletEnabled val="1"/>
        </dgm:presLayoutVars>
      </dgm:prSet>
      <dgm:spPr/>
    </dgm:pt>
  </dgm:ptLst>
  <dgm:cxnLst>
    <dgm:cxn modelId="{8CF9A40D-98AF-428F-9786-0A2FC72AC505}" srcId="{8C914A76-F9E6-42E4-8926-85EDDCEC9EC4}" destId="{CDF78A40-A0CE-4875-BAE0-9878DDE3EEF1}" srcOrd="1" destOrd="0" parTransId="{6F17C504-3C64-473C-BA9A-429C52E5602C}" sibTransId="{E9EBCDDB-4184-4411-891D-C018E77B66D6}"/>
    <dgm:cxn modelId="{F9B82112-F8A1-4D81-AB54-13A4280E0316}" srcId="{8C914A76-F9E6-42E4-8926-85EDDCEC9EC4}" destId="{A0DB06E6-DDCF-440F-AB7B-C5C25696B88D}" srcOrd="0" destOrd="0" parTransId="{DBDA76AE-1E4B-4FFF-B45D-7D3B312446D4}" sibTransId="{8F966DE7-C4E9-431D-967F-80E92DBB3D6E}"/>
    <dgm:cxn modelId="{67FA1814-BEFA-4EC3-A742-85C404871D29}" type="presOf" srcId="{21F584FF-218D-4968-BEB4-4A6D3B9E8EC9}" destId="{E1D7E499-25EF-45CC-97E8-5FAAC6C1A143}" srcOrd="0" destOrd="0" presId="urn:microsoft.com/office/officeart/2005/8/layout/hList1"/>
    <dgm:cxn modelId="{34B0CC1A-12CC-4330-8E82-4CD0726C3972}" type="presOf" srcId="{CDF78A40-A0CE-4875-BAE0-9878DDE3EEF1}" destId="{20A49202-45DA-4F5C-B675-A4111720A97B}" srcOrd="0" destOrd="1" presId="urn:microsoft.com/office/officeart/2005/8/layout/hList1"/>
    <dgm:cxn modelId="{35879D1D-82D5-40EA-BFE5-03E83928E429}" type="presOf" srcId="{96603ABF-51CB-4D5E-899D-8BF3434E8184}" destId="{7ADAD1AA-4B78-4FAE-B424-9EEE4D9B57C3}" srcOrd="0" destOrd="1" presId="urn:microsoft.com/office/officeart/2005/8/layout/hList1"/>
    <dgm:cxn modelId="{2EB5A61F-CFA3-4F27-9FE0-C68BA804E708}" srcId="{21F584FF-218D-4968-BEB4-4A6D3B9E8EC9}" destId="{75BD001A-E861-4D64-9A06-E7BE58AB1B6D}" srcOrd="2" destOrd="0" parTransId="{5D8731C5-0DCB-4CDE-8DBC-C267F2686754}" sibTransId="{813150EF-D102-4E2E-A918-015C9CF4CDAC}"/>
    <dgm:cxn modelId="{E8C36B39-027C-4CCF-89DB-5642DC92E764}" srcId="{41FC3280-EF1B-474A-912F-6556A9D633E5}" destId="{C1C94382-6785-47AF-A00A-DD461FECECA3}" srcOrd="1" destOrd="0" parTransId="{0BC54EF2-8F71-440F-B9F0-9001DB12884D}" sibTransId="{951A60DA-3324-4DE8-83D1-546F73217B89}"/>
    <dgm:cxn modelId="{57DF3541-6D27-4297-B3C2-5A4B6D1B0D53}" srcId="{21F584FF-218D-4968-BEB4-4A6D3B9E8EC9}" destId="{96603ABF-51CB-4D5E-899D-8BF3434E8184}" srcOrd="1" destOrd="0" parTransId="{918D56DC-7B9D-4CA8-9141-B3CB58B93A6F}" sibTransId="{72F9EF40-3141-49C4-BF94-63C1A89BBC65}"/>
    <dgm:cxn modelId="{6D3A0654-B6DB-403E-9AB5-F64EE296DC53}" type="presOf" srcId="{D238A234-4EBE-472D-AC71-0A5F5F4CC4F4}" destId="{67A669F1-9360-4817-8705-85E5CCA4E7AC}" srcOrd="0" destOrd="0" presId="urn:microsoft.com/office/officeart/2005/8/layout/hList1"/>
    <dgm:cxn modelId="{2AE26754-0DEA-4C9C-9D21-FFF335D987E2}" srcId="{3BFCACE5-B307-40F8-BC28-F1EAFDB0EC66}" destId="{21F584FF-218D-4968-BEB4-4A6D3B9E8EC9}" srcOrd="1" destOrd="0" parTransId="{B6B37466-9A7F-4887-962A-894214EE79F4}" sibTransId="{9516A561-29EE-464C-BBAF-6D3C6C86FE05}"/>
    <dgm:cxn modelId="{E6CC7058-6FE3-4A64-8D65-BF0F761CF6A0}" type="presOf" srcId="{75BD001A-E861-4D64-9A06-E7BE58AB1B6D}" destId="{7ADAD1AA-4B78-4FAE-B424-9EEE4D9B57C3}" srcOrd="0" destOrd="2" presId="urn:microsoft.com/office/officeart/2005/8/layout/hList1"/>
    <dgm:cxn modelId="{9416C659-0D9B-4DD5-8353-649DA2A630AC}" srcId="{8C914A76-F9E6-42E4-8926-85EDDCEC9EC4}" destId="{7ED6DBBF-B959-416E-AF6B-B8033E4AF32C}" srcOrd="2" destOrd="0" parTransId="{DE69FD83-E795-4F59-B421-FDC0BF8F8F55}" sibTransId="{A36CD70C-8346-4AC6-82D8-D91D30CC5D07}"/>
    <dgm:cxn modelId="{2C7FF25E-A3C1-4392-BA99-62B1D5101D22}" srcId="{3BFCACE5-B307-40F8-BC28-F1EAFDB0EC66}" destId="{8C914A76-F9E6-42E4-8926-85EDDCEC9EC4}" srcOrd="0" destOrd="0" parTransId="{39134D9F-4D69-4C56-8404-CE083699F81D}" sibTransId="{68D3D9CC-EFD0-48A8-9468-C4C2966039B5}"/>
    <dgm:cxn modelId="{D3963B71-90F9-4AF5-A9AE-E1CB5A263488}" type="presOf" srcId="{3BFCACE5-B307-40F8-BC28-F1EAFDB0EC66}" destId="{D7A7F70B-0A40-437B-9E64-3E438A330122}" srcOrd="0" destOrd="0" presId="urn:microsoft.com/office/officeart/2005/8/layout/hList1"/>
    <dgm:cxn modelId="{2386D886-FEA1-4E92-8518-5C0F2BB20F1C}" type="presOf" srcId="{41FC3280-EF1B-474A-912F-6556A9D633E5}" destId="{E5303B2D-E4A8-40EE-A12E-3DF90A59AE96}" srcOrd="0" destOrd="0" presId="urn:microsoft.com/office/officeart/2005/8/layout/hList1"/>
    <dgm:cxn modelId="{F17BA6B6-A656-47F3-A3CD-BC17879274A4}" type="presOf" srcId="{8C914A76-F9E6-42E4-8926-85EDDCEC9EC4}" destId="{1255E564-AF0A-42CE-9F5E-F334567AFB8F}" srcOrd="0" destOrd="0" presId="urn:microsoft.com/office/officeart/2005/8/layout/hList1"/>
    <dgm:cxn modelId="{75D118D0-2432-42DA-AF17-6DAA9DA11E7D}" type="presOf" srcId="{C1C94382-6785-47AF-A00A-DD461FECECA3}" destId="{67A669F1-9360-4817-8705-85E5CCA4E7AC}" srcOrd="0" destOrd="1" presId="urn:microsoft.com/office/officeart/2005/8/layout/hList1"/>
    <dgm:cxn modelId="{58BB31E1-1760-45C9-9DB0-5D5B1BB1F9BF}" srcId="{41FC3280-EF1B-474A-912F-6556A9D633E5}" destId="{D238A234-4EBE-472D-AC71-0A5F5F4CC4F4}" srcOrd="0" destOrd="0" parTransId="{2AD0A249-D516-4408-AEFC-0160A44769CF}" sibTransId="{0FA744DD-DC03-4337-8EFE-4D27571B93BB}"/>
    <dgm:cxn modelId="{764F13E7-7004-4E4E-B352-EEE32DADA5AD}" srcId="{21F584FF-218D-4968-BEB4-4A6D3B9E8EC9}" destId="{BEAA9D6F-C42D-49F5-A7FB-832EDECBBFC5}" srcOrd="0" destOrd="0" parTransId="{874BA84E-AA5E-4673-B92C-BE9FE4F04053}" sibTransId="{57879148-905E-4458-8518-D2168C3C4DD3}"/>
    <dgm:cxn modelId="{27A7C5E7-1A2C-45A3-80A1-29B4E57B7C20}" type="presOf" srcId="{BEAA9D6F-C42D-49F5-A7FB-832EDECBBFC5}" destId="{7ADAD1AA-4B78-4FAE-B424-9EEE4D9B57C3}" srcOrd="0" destOrd="0" presId="urn:microsoft.com/office/officeart/2005/8/layout/hList1"/>
    <dgm:cxn modelId="{90887FEF-9FA8-470E-9FDD-0C61741488FB}" type="presOf" srcId="{7ED6DBBF-B959-416E-AF6B-B8033E4AF32C}" destId="{20A49202-45DA-4F5C-B675-A4111720A97B}" srcOrd="0" destOrd="2" presId="urn:microsoft.com/office/officeart/2005/8/layout/hList1"/>
    <dgm:cxn modelId="{59A9C8F7-5098-4B16-9AB3-9372B8886827}" type="presOf" srcId="{A0DB06E6-DDCF-440F-AB7B-C5C25696B88D}" destId="{20A49202-45DA-4F5C-B675-A4111720A97B}" srcOrd="0" destOrd="0" presId="urn:microsoft.com/office/officeart/2005/8/layout/hList1"/>
    <dgm:cxn modelId="{2ED6F5FD-7C27-48F0-9461-680819C0B55B}" srcId="{3BFCACE5-B307-40F8-BC28-F1EAFDB0EC66}" destId="{41FC3280-EF1B-474A-912F-6556A9D633E5}" srcOrd="2" destOrd="0" parTransId="{97A3C120-6580-4DA6-B617-B54E954EA974}" sibTransId="{6E10C806-CBC8-447B-B249-0A5DF1EBC2ED}"/>
    <dgm:cxn modelId="{993C78B8-BB4A-420C-9DE6-7AC37613B8F8}" type="presParOf" srcId="{D7A7F70B-0A40-437B-9E64-3E438A330122}" destId="{5E60B62F-4FC7-4A56-BE13-8F7F8E00CA2C}" srcOrd="0" destOrd="0" presId="urn:microsoft.com/office/officeart/2005/8/layout/hList1"/>
    <dgm:cxn modelId="{8EA24CF1-6396-4EDD-92B2-D23FB3BC0764}" type="presParOf" srcId="{5E60B62F-4FC7-4A56-BE13-8F7F8E00CA2C}" destId="{1255E564-AF0A-42CE-9F5E-F334567AFB8F}" srcOrd="0" destOrd="0" presId="urn:microsoft.com/office/officeart/2005/8/layout/hList1"/>
    <dgm:cxn modelId="{2169C1C9-7A8E-4549-AA2E-023F1AA5D3C5}" type="presParOf" srcId="{5E60B62F-4FC7-4A56-BE13-8F7F8E00CA2C}" destId="{20A49202-45DA-4F5C-B675-A4111720A97B}" srcOrd="1" destOrd="0" presId="urn:microsoft.com/office/officeart/2005/8/layout/hList1"/>
    <dgm:cxn modelId="{7271A547-8641-43BC-BDC6-8CF2C59D1EE4}" type="presParOf" srcId="{D7A7F70B-0A40-437B-9E64-3E438A330122}" destId="{C9174137-4FB5-48A8-A360-2E8140632EFE}" srcOrd="1" destOrd="0" presId="urn:microsoft.com/office/officeart/2005/8/layout/hList1"/>
    <dgm:cxn modelId="{72853212-B8F2-4635-BA54-57B34CB95DE6}" type="presParOf" srcId="{D7A7F70B-0A40-437B-9E64-3E438A330122}" destId="{73101B4F-987D-4049-88D6-D59D2CB4480D}" srcOrd="2" destOrd="0" presId="urn:microsoft.com/office/officeart/2005/8/layout/hList1"/>
    <dgm:cxn modelId="{098D9C4A-69F5-4363-B2DF-88A8304A82FA}" type="presParOf" srcId="{73101B4F-987D-4049-88D6-D59D2CB4480D}" destId="{E1D7E499-25EF-45CC-97E8-5FAAC6C1A143}" srcOrd="0" destOrd="0" presId="urn:microsoft.com/office/officeart/2005/8/layout/hList1"/>
    <dgm:cxn modelId="{DF6EB746-64AF-4C77-9602-373F33077A33}" type="presParOf" srcId="{73101B4F-987D-4049-88D6-D59D2CB4480D}" destId="{7ADAD1AA-4B78-4FAE-B424-9EEE4D9B57C3}" srcOrd="1" destOrd="0" presId="urn:microsoft.com/office/officeart/2005/8/layout/hList1"/>
    <dgm:cxn modelId="{F4046AE9-59C7-411F-A725-77FFD1D7730C}" type="presParOf" srcId="{D7A7F70B-0A40-437B-9E64-3E438A330122}" destId="{995F72A9-4929-4ADF-B62C-DB10B9A71D4F}" srcOrd="3" destOrd="0" presId="urn:microsoft.com/office/officeart/2005/8/layout/hList1"/>
    <dgm:cxn modelId="{C22F717C-C765-4ABB-AEA4-B616090EB898}" type="presParOf" srcId="{D7A7F70B-0A40-437B-9E64-3E438A330122}" destId="{17AD181D-5BB4-4E18-9AC4-C2CD26B1E9A0}" srcOrd="4" destOrd="0" presId="urn:microsoft.com/office/officeart/2005/8/layout/hList1"/>
    <dgm:cxn modelId="{3D2FFBFD-DDF4-4677-A9AC-C9C723DF3D12}" type="presParOf" srcId="{17AD181D-5BB4-4E18-9AC4-C2CD26B1E9A0}" destId="{E5303B2D-E4A8-40EE-A12E-3DF90A59AE96}" srcOrd="0" destOrd="0" presId="urn:microsoft.com/office/officeart/2005/8/layout/hList1"/>
    <dgm:cxn modelId="{A9632766-1AA8-4960-9628-4C03C00CAC8A}" type="presParOf" srcId="{17AD181D-5BB4-4E18-9AC4-C2CD26B1E9A0}" destId="{67A669F1-9360-4817-8705-85E5CCA4E7A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FCACE5-B307-40F8-BC28-F1EAFDB0EC66}"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21F584FF-218D-4968-BEB4-4A6D3B9E8EC9}">
      <dgm:prSet phldrT="[Text]" custT="1">
        <dgm:style>
          <a:lnRef idx="3">
            <a:schemeClr val="lt1"/>
          </a:lnRef>
          <a:fillRef idx="1">
            <a:schemeClr val="accent6"/>
          </a:fillRef>
          <a:effectRef idx="1">
            <a:schemeClr val="accent6"/>
          </a:effectRef>
          <a:fontRef idx="minor">
            <a:schemeClr val="lt1"/>
          </a:fontRef>
        </dgm:style>
      </dgm:prSet>
      <dgm:spPr>
        <a:ln/>
      </dgm:spPr>
      <dgm:t>
        <a:bodyPr spcFirstLastPara="0" vert="horz" wrap="square" lIns="170688" tIns="97536" rIns="170688" bIns="97536" numCol="1" spcCol="1270" anchor="ctr" anchorCtr="0"/>
        <a:lstStyle/>
        <a:p>
          <a:pPr marL="0" lvl="0" indent="0" algn="ctr" defTabSz="1066800">
            <a:lnSpc>
              <a:spcPct val="90000"/>
            </a:lnSpc>
            <a:spcBef>
              <a:spcPct val="0"/>
            </a:spcBef>
            <a:spcAft>
              <a:spcPct val="35000"/>
            </a:spcAft>
            <a:buNone/>
          </a:pPr>
          <a:r>
            <a:rPr lang="es-AR" sz="2400" kern="1200" dirty="0">
              <a:solidFill>
                <a:prstClr val="white"/>
              </a:solidFill>
              <a:latin typeface="Segoe UI"/>
              <a:ea typeface="+mn-ea"/>
              <a:cs typeface="+mn-cs"/>
            </a:rPr>
            <a:t>Bug</a:t>
          </a:r>
          <a:endParaRPr lang="en-US" sz="2400" kern="1200" dirty="0">
            <a:solidFill>
              <a:prstClr val="white"/>
            </a:solidFill>
            <a:latin typeface="Segoe UI"/>
            <a:ea typeface="+mn-ea"/>
            <a:cs typeface="+mn-cs"/>
          </a:endParaRPr>
        </a:p>
      </dgm:t>
    </dgm:pt>
    <dgm:pt modelId="{B6B37466-9A7F-4887-962A-894214EE79F4}" type="parTrans" cxnId="{2AE26754-0DEA-4C9C-9D21-FFF335D987E2}">
      <dgm:prSet/>
      <dgm:spPr/>
      <dgm:t>
        <a:bodyPr/>
        <a:lstStyle/>
        <a:p>
          <a:endParaRPr lang="en-US"/>
        </a:p>
      </dgm:t>
    </dgm:pt>
    <dgm:pt modelId="{9516A561-29EE-464C-BBAF-6D3C6C86FE05}" type="sibTrans" cxnId="{2AE26754-0DEA-4C9C-9D21-FFF335D987E2}">
      <dgm:prSet/>
      <dgm:spPr/>
      <dgm:t>
        <a:bodyPr/>
        <a:lstStyle/>
        <a:p>
          <a:endParaRPr lang="en-US"/>
        </a:p>
      </dgm:t>
    </dgm:pt>
    <dgm:pt modelId="{D238A234-4EBE-472D-AC71-0A5F5F4CC4F4}">
      <dgm:prSet phldrT="[Text]" custT="1"/>
      <dgm:spPr>
        <a:noFill/>
      </dgm:spPr>
      <dgm:t>
        <a:bodyPr/>
        <a:lstStyle/>
        <a:p>
          <a:pPr>
            <a:lnSpc>
              <a:spcPct val="150000"/>
            </a:lnSpc>
          </a:pPr>
          <a:r>
            <a:rPr lang="es-ES" sz="1600"/>
            <a:t>Cubre todo lo que puede requerir algún trabajo o investigación.</a:t>
          </a:r>
          <a:endParaRPr lang="en-US" sz="1600"/>
        </a:p>
      </dgm:t>
    </dgm:pt>
    <dgm:pt modelId="{2AD0A249-D516-4408-AEFC-0160A44769CF}" type="parTrans" cxnId="{58BB31E1-1760-45C9-9DB0-5D5B1BB1F9BF}">
      <dgm:prSet/>
      <dgm:spPr/>
      <dgm:t>
        <a:bodyPr/>
        <a:lstStyle/>
        <a:p>
          <a:endParaRPr lang="en-US"/>
        </a:p>
      </dgm:t>
    </dgm:pt>
    <dgm:pt modelId="{0FA744DD-DC03-4337-8EFE-4D27571B93BB}" type="sibTrans" cxnId="{58BB31E1-1760-45C9-9DB0-5D5B1BB1F9BF}">
      <dgm:prSet/>
      <dgm:spPr/>
      <dgm:t>
        <a:bodyPr/>
        <a:lstStyle/>
        <a:p>
          <a:endParaRPr lang="en-US"/>
        </a:p>
      </dgm:t>
    </dgm:pt>
    <dgm:pt modelId="{BEAA9D6F-C42D-49F5-A7FB-832EDECBBFC5}">
      <dgm:prSet phldrT="[Text]" custT="1"/>
      <dgm:spPr>
        <a:noFill/>
      </dgm:spPr>
      <dgm:t>
        <a:bodyPr/>
        <a:lstStyle/>
        <a:p>
          <a:pPr>
            <a:lnSpc>
              <a:spcPct val="150000"/>
            </a:lnSpc>
          </a:pPr>
          <a:r>
            <a:rPr lang="es-ES" sz="1600"/>
            <a:t>Es un problema "en el código" confirmado por un desarrollador.</a:t>
          </a:r>
          <a:endParaRPr lang="en-US" sz="1600"/>
        </a:p>
      </dgm:t>
    </dgm:pt>
    <dgm:pt modelId="{874BA84E-AA5E-4673-B92C-BE9FE4F04053}" type="parTrans" cxnId="{764F13E7-7004-4E4E-B352-EEE32DADA5AD}">
      <dgm:prSet/>
      <dgm:spPr/>
      <dgm:t>
        <a:bodyPr/>
        <a:lstStyle/>
        <a:p>
          <a:endParaRPr lang="en-US"/>
        </a:p>
      </dgm:t>
    </dgm:pt>
    <dgm:pt modelId="{57879148-905E-4458-8518-D2168C3C4DD3}" type="sibTrans" cxnId="{764F13E7-7004-4E4E-B352-EEE32DADA5AD}">
      <dgm:prSet/>
      <dgm:spPr/>
      <dgm:t>
        <a:bodyPr/>
        <a:lstStyle/>
        <a:p>
          <a:endParaRPr lang="en-US"/>
        </a:p>
      </dgm:t>
    </dgm:pt>
    <dgm:pt modelId="{41FC3280-EF1B-474A-912F-6556A9D633E5}">
      <dgm:prSet phldrT="[Text]" custT="1">
        <dgm:style>
          <a:lnRef idx="3">
            <a:schemeClr val="lt1"/>
          </a:lnRef>
          <a:fillRef idx="1">
            <a:schemeClr val="accent6"/>
          </a:fillRef>
          <a:effectRef idx="1">
            <a:schemeClr val="accent6"/>
          </a:effectRef>
          <a:fontRef idx="minor">
            <a:schemeClr val="lt1"/>
          </a:fontRef>
        </dgm:style>
      </dgm:prSet>
      <dgm:spPr>
        <a:ln/>
      </dgm:spPr>
      <dgm:t>
        <a:bodyPr spcFirstLastPara="0" vert="horz" wrap="square" lIns="170688" tIns="97536" rIns="170688" bIns="97536" numCol="1" spcCol="1270" anchor="ctr" anchorCtr="0"/>
        <a:lstStyle/>
        <a:p>
          <a:pPr marL="0" lvl="0" indent="0" algn="ctr" defTabSz="1066800">
            <a:lnSpc>
              <a:spcPct val="90000"/>
            </a:lnSpc>
            <a:spcBef>
              <a:spcPct val="0"/>
            </a:spcBef>
            <a:spcAft>
              <a:spcPct val="35000"/>
            </a:spcAft>
            <a:buNone/>
          </a:pPr>
          <a:r>
            <a:rPr lang="es-AR" sz="2400" kern="1200" err="1">
              <a:solidFill>
                <a:prstClr val="white"/>
              </a:solidFill>
              <a:latin typeface="Segoe UI"/>
              <a:ea typeface="+mn-ea"/>
              <a:cs typeface="+mn-cs"/>
            </a:rPr>
            <a:t>Issue</a:t>
          </a:r>
          <a:endParaRPr lang="en-US" sz="2400" kern="1200">
            <a:solidFill>
              <a:prstClr val="white"/>
            </a:solidFill>
            <a:latin typeface="Segoe UI"/>
            <a:ea typeface="+mn-ea"/>
            <a:cs typeface="+mn-cs"/>
          </a:endParaRPr>
        </a:p>
      </dgm:t>
    </dgm:pt>
    <dgm:pt modelId="{97A3C120-6580-4DA6-B617-B54E954EA974}" type="parTrans" cxnId="{2ED6F5FD-7C27-48F0-9461-680819C0B55B}">
      <dgm:prSet/>
      <dgm:spPr/>
      <dgm:t>
        <a:bodyPr/>
        <a:lstStyle/>
        <a:p>
          <a:endParaRPr lang="en-US"/>
        </a:p>
      </dgm:t>
    </dgm:pt>
    <dgm:pt modelId="{6E10C806-CBC8-447B-B249-0A5DF1EBC2ED}" type="sibTrans" cxnId="{2ED6F5FD-7C27-48F0-9461-680819C0B55B}">
      <dgm:prSet/>
      <dgm:spPr/>
      <dgm:t>
        <a:bodyPr/>
        <a:lstStyle/>
        <a:p>
          <a:endParaRPr lang="en-US"/>
        </a:p>
      </dgm:t>
    </dgm:pt>
    <dgm:pt modelId="{71A5AD85-E53E-401F-B903-CEBF54410E30}">
      <dgm:prSet phldrT="[Text]" custT="1"/>
      <dgm:spPr>
        <a:noFill/>
      </dgm:spPr>
      <dgm:t>
        <a:bodyPr/>
        <a:lstStyle/>
        <a:p>
          <a:pPr>
            <a:lnSpc>
              <a:spcPct val="150000"/>
            </a:lnSpc>
          </a:pPr>
          <a:r>
            <a:rPr lang="es-AR" sz="1600"/>
            <a:t>Es estimable.</a:t>
          </a:r>
          <a:endParaRPr lang="en-US" sz="1600"/>
        </a:p>
      </dgm:t>
    </dgm:pt>
    <dgm:pt modelId="{9DE69EBC-7F1E-42ED-811C-8CE7D7DBBAEF}" type="parTrans" cxnId="{37D4D79B-58FD-4935-BAB7-69C8F90C4D4F}">
      <dgm:prSet/>
      <dgm:spPr/>
      <dgm:t>
        <a:bodyPr/>
        <a:lstStyle/>
        <a:p>
          <a:endParaRPr lang="en-US"/>
        </a:p>
      </dgm:t>
    </dgm:pt>
    <dgm:pt modelId="{AEDD76E9-FB59-49B1-8A4D-B9A5DB4292CE}" type="sibTrans" cxnId="{37D4D79B-58FD-4935-BAB7-69C8F90C4D4F}">
      <dgm:prSet/>
      <dgm:spPr/>
      <dgm:t>
        <a:bodyPr/>
        <a:lstStyle/>
        <a:p>
          <a:endParaRPr lang="en-US"/>
        </a:p>
      </dgm:t>
    </dgm:pt>
    <dgm:pt modelId="{75BD001A-E861-4D64-9A06-E7BE58AB1B6D}">
      <dgm:prSet phldrT="[Text]" custT="1"/>
      <dgm:spPr>
        <a:noFill/>
      </dgm:spPr>
      <dgm:t>
        <a:bodyPr/>
        <a:lstStyle/>
        <a:p>
          <a:pPr>
            <a:lnSpc>
              <a:spcPct val="150000"/>
            </a:lnSpc>
          </a:pPr>
          <a:r>
            <a:rPr lang="es-AR" sz="1600"/>
            <a:t>Es estimable.</a:t>
          </a:r>
          <a:endParaRPr lang="en-US" sz="1600"/>
        </a:p>
      </dgm:t>
    </dgm:pt>
    <dgm:pt modelId="{5D8731C5-0DCB-4CDE-8DBC-C267F2686754}" type="parTrans" cxnId="{2EB5A61F-CFA3-4F27-9FE0-C68BA804E708}">
      <dgm:prSet/>
      <dgm:spPr/>
      <dgm:t>
        <a:bodyPr/>
        <a:lstStyle/>
        <a:p>
          <a:endParaRPr lang="en-US"/>
        </a:p>
      </dgm:t>
    </dgm:pt>
    <dgm:pt modelId="{813150EF-D102-4E2E-A918-015C9CF4CDAC}" type="sibTrans" cxnId="{2EB5A61F-CFA3-4F27-9FE0-C68BA804E708}">
      <dgm:prSet/>
      <dgm:spPr/>
      <dgm:t>
        <a:bodyPr/>
        <a:lstStyle/>
        <a:p>
          <a:endParaRPr lang="en-US"/>
        </a:p>
      </dgm:t>
    </dgm:pt>
    <dgm:pt modelId="{8C914A76-F9E6-42E4-8926-85EDDCEC9EC4}">
      <dgm:prSet phldrT="[Text]" custT="1">
        <dgm:style>
          <a:lnRef idx="3">
            <a:schemeClr val="lt1"/>
          </a:lnRef>
          <a:fillRef idx="1">
            <a:schemeClr val="accent6"/>
          </a:fillRef>
          <a:effectRef idx="1">
            <a:schemeClr val="accent6"/>
          </a:effectRef>
          <a:fontRef idx="minor">
            <a:schemeClr val="lt1"/>
          </a:fontRef>
        </dgm:style>
      </dgm:prSet>
      <dgm:spPr/>
      <dgm:t>
        <a:bodyPr/>
        <a:lstStyle/>
        <a:p>
          <a:r>
            <a:rPr lang="es-AR" sz="2400" err="1"/>
            <a:t>Task</a:t>
          </a:r>
          <a:endParaRPr lang="en-US" sz="2400"/>
        </a:p>
      </dgm:t>
    </dgm:pt>
    <dgm:pt modelId="{39134D9F-4D69-4C56-8404-CE083699F81D}" type="parTrans" cxnId="{2C7FF25E-A3C1-4392-BA99-62B1D5101D22}">
      <dgm:prSet/>
      <dgm:spPr/>
      <dgm:t>
        <a:bodyPr/>
        <a:lstStyle/>
        <a:p>
          <a:endParaRPr lang="en-US"/>
        </a:p>
      </dgm:t>
    </dgm:pt>
    <dgm:pt modelId="{68D3D9CC-EFD0-48A8-9468-C4C2966039B5}" type="sibTrans" cxnId="{2C7FF25E-A3C1-4392-BA99-62B1D5101D22}">
      <dgm:prSet/>
      <dgm:spPr/>
      <dgm:t>
        <a:bodyPr/>
        <a:lstStyle/>
        <a:p>
          <a:endParaRPr lang="en-US"/>
        </a:p>
      </dgm:t>
    </dgm:pt>
    <dgm:pt modelId="{A0DB06E6-DDCF-440F-AB7B-C5C25696B88D}">
      <dgm:prSet phldrT="[Text]" custT="1"/>
      <dgm:spPr>
        <a:noFill/>
      </dgm:spPr>
      <dgm:t>
        <a:bodyPr/>
        <a:lstStyle/>
        <a:p>
          <a:pPr>
            <a:lnSpc>
              <a:spcPct val="150000"/>
            </a:lnSpc>
          </a:pPr>
          <a:r>
            <a:rPr lang="es-ES" sz="1600" dirty="0"/>
            <a:t>Unidad de trabajo gestionada por el equipo.</a:t>
          </a:r>
          <a:endParaRPr lang="en-US" sz="1600" dirty="0"/>
        </a:p>
      </dgm:t>
    </dgm:pt>
    <dgm:pt modelId="{DBDA76AE-1E4B-4FFF-B45D-7D3B312446D4}" type="parTrans" cxnId="{F9B82112-F8A1-4D81-AB54-13A4280E0316}">
      <dgm:prSet/>
      <dgm:spPr/>
      <dgm:t>
        <a:bodyPr/>
        <a:lstStyle/>
        <a:p>
          <a:endParaRPr lang="en-US"/>
        </a:p>
      </dgm:t>
    </dgm:pt>
    <dgm:pt modelId="{8F966DE7-C4E9-431D-967F-80E92DBB3D6E}" type="sibTrans" cxnId="{F9B82112-F8A1-4D81-AB54-13A4280E0316}">
      <dgm:prSet/>
      <dgm:spPr/>
      <dgm:t>
        <a:bodyPr/>
        <a:lstStyle/>
        <a:p>
          <a:endParaRPr lang="en-US"/>
        </a:p>
      </dgm:t>
    </dgm:pt>
    <dgm:pt modelId="{7ED6DBBF-B959-416E-AF6B-B8033E4AF32C}">
      <dgm:prSet phldrT="[Text]" custT="1"/>
      <dgm:spPr>
        <a:noFill/>
      </dgm:spPr>
      <dgm:t>
        <a:bodyPr/>
        <a:lstStyle/>
        <a:p>
          <a:pPr>
            <a:lnSpc>
              <a:spcPct val="150000"/>
            </a:lnSpc>
          </a:pPr>
          <a:r>
            <a:rPr lang="es-AR" sz="1600" dirty="0"/>
            <a:t>Es estimable.</a:t>
          </a:r>
          <a:endParaRPr lang="en-US" sz="1600" dirty="0"/>
        </a:p>
      </dgm:t>
    </dgm:pt>
    <dgm:pt modelId="{DE69FD83-E795-4F59-B421-FDC0BF8F8F55}" type="parTrans" cxnId="{9416C659-0D9B-4DD5-8353-649DA2A630AC}">
      <dgm:prSet/>
      <dgm:spPr/>
      <dgm:t>
        <a:bodyPr/>
        <a:lstStyle/>
        <a:p>
          <a:endParaRPr lang="en-US"/>
        </a:p>
      </dgm:t>
    </dgm:pt>
    <dgm:pt modelId="{A36CD70C-8346-4AC6-82D8-D91D30CC5D07}" type="sibTrans" cxnId="{9416C659-0D9B-4DD5-8353-649DA2A630AC}">
      <dgm:prSet/>
      <dgm:spPr/>
      <dgm:t>
        <a:bodyPr/>
        <a:lstStyle/>
        <a:p>
          <a:endParaRPr lang="en-US"/>
        </a:p>
      </dgm:t>
    </dgm:pt>
    <dgm:pt modelId="{4437264C-1E16-4EF7-A0AD-8EE579027E43}">
      <dgm:prSet phldrT="[Text]" custT="1"/>
      <dgm:spPr>
        <a:noFill/>
      </dgm:spPr>
      <dgm:t>
        <a:bodyPr/>
        <a:lstStyle/>
        <a:p>
          <a:pPr>
            <a:lnSpc>
              <a:spcPct val="150000"/>
            </a:lnSpc>
          </a:pPr>
          <a:r>
            <a:rPr lang="es-ES" sz="1600" dirty="0"/>
            <a:t>Se asigna a una persona para su realización.</a:t>
          </a:r>
          <a:endParaRPr lang="en-US" sz="1600" dirty="0"/>
        </a:p>
      </dgm:t>
    </dgm:pt>
    <dgm:pt modelId="{D4967CAC-5B81-40C1-8C52-2DE5220C4237}" type="parTrans" cxnId="{7587A102-69F3-41C3-99F3-02902C82C1E7}">
      <dgm:prSet/>
      <dgm:spPr/>
      <dgm:t>
        <a:bodyPr/>
        <a:lstStyle/>
        <a:p>
          <a:endParaRPr lang="en-US"/>
        </a:p>
      </dgm:t>
    </dgm:pt>
    <dgm:pt modelId="{5C981046-B1D1-410F-BD7B-BC2D9D4DBE33}" type="sibTrans" cxnId="{7587A102-69F3-41C3-99F3-02902C82C1E7}">
      <dgm:prSet/>
      <dgm:spPr/>
      <dgm:t>
        <a:bodyPr/>
        <a:lstStyle/>
        <a:p>
          <a:endParaRPr lang="en-US"/>
        </a:p>
      </dgm:t>
    </dgm:pt>
    <dgm:pt modelId="{3682F4DD-6FD5-4C2C-B594-8A82D4756158}">
      <dgm:prSet phldrT="[Text]" custT="1"/>
      <dgm:spPr>
        <a:noFill/>
      </dgm:spPr>
      <dgm:t>
        <a:bodyPr/>
        <a:lstStyle/>
        <a:p>
          <a:pPr>
            <a:lnSpc>
              <a:spcPct val="150000"/>
            </a:lnSpc>
          </a:pPr>
          <a:r>
            <a:rPr lang="es-ES" sz="1600" dirty="0"/>
            <a:t>Es recomendable que el esfuerzo estimado parara llevarla a cabo sea como máximo el equivalente a 1 día.</a:t>
          </a:r>
          <a:endParaRPr lang="en-US" sz="1600" dirty="0"/>
        </a:p>
      </dgm:t>
    </dgm:pt>
    <dgm:pt modelId="{FB419C2F-7A0E-4BF0-89DA-F7C8E98C982B}" type="parTrans" cxnId="{0C593A62-DAA5-4A9A-BD9A-9274C84C987D}">
      <dgm:prSet/>
      <dgm:spPr/>
      <dgm:t>
        <a:bodyPr/>
        <a:lstStyle/>
        <a:p>
          <a:endParaRPr lang="en-US"/>
        </a:p>
      </dgm:t>
    </dgm:pt>
    <dgm:pt modelId="{C7D142AC-4D30-427D-83B5-34E48C38E958}" type="sibTrans" cxnId="{0C593A62-DAA5-4A9A-BD9A-9274C84C987D}">
      <dgm:prSet/>
      <dgm:spPr/>
      <dgm:t>
        <a:bodyPr/>
        <a:lstStyle/>
        <a:p>
          <a:endParaRPr lang="en-US"/>
        </a:p>
      </dgm:t>
    </dgm:pt>
    <dgm:pt modelId="{7D853E8C-476C-4894-B3B5-1CFCB5E0D922}">
      <dgm:prSet phldrT="[Text]" custT="1"/>
      <dgm:spPr>
        <a:noFill/>
      </dgm:spPr>
      <dgm:t>
        <a:bodyPr/>
        <a:lstStyle/>
        <a:p>
          <a:pPr>
            <a:lnSpc>
              <a:spcPct val="150000"/>
            </a:lnSpc>
          </a:pPr>
          <a:r>
            <a:rPr lang="es-ES" sz="1600" dirty="0"/>
            <a:t>No es necesariamente un problema con el código.</a:t>
          </a:r>
          <a:endParaRPr lang="en-US" sz="1600" dirty="0"/>
        </a:p>
      </dgm:t>
    </dgm:pt>
    <dgm:pt modelId="{ED7F1675-603D-4C29-9AE7-35FA54F9E57F}" type="parTrans" cxnId="{459C8CA6-29A1-4ED9-99A2-7E1903D35356}">
      <dgm:prSet/>
      <dgm:spPr/>
      <dgm:t>
        <a:bodyPr/>
        <a:lstStyle/>
        <a:p>
          <a:endParaRPr lang="en-US"/>
        </a:p>
      </dgm:t>
    </dgm:pt>
    <dgm:pt modelId="{6ACFD17F-1A78-4D56-A4CC-4D99936410D9}" type="sibTrans" cxnId="{459C8CA6-29A1-4ED9-99A2-7E1903D35356}">
      <dgm:prSet/>
      <dgm:spPr/>
      <dgm:t>
        <a:bodyPr/>
        <a:lstStyle/>
        <a:p>
          <a:endParaRPr lang="en-US"/>
        </a:p>
      </dgm:t>
    </dgm:pt>
    <dgm:pt modelId="{314753A8-D1E1-4CEB-B959-3E1C82F6EA6A}">
      <dgm:prSet phldrT="[Text]" custT="1"/>
      <dgm:spPr>
        <a:noFill/>
      </dgm:spPr>
      <dgm:t>
        <a:bodyPr/>
        <a:lstStyle/>
        <a:p>
          <a:pPr>
            <a:lnSpc>
              <a:spcPct val="150000"/>
            </a:lnSpc>
          </a:pPr>
          <a:r>
            <a:rPr lang="es-ES" sz="1600"/>
            <a:t>Si se plantea un problema, lo que requiere un cambio en el proyecto, puede dar lugar a un error o tarea</a:t>
          </a:r>
          <a:endParaRPr lang="en-US" sz="1600"/>
        </a:p>
      </dgm:t>
    </dgm:pt>
    <dgm:pt modelId="{3B0576BA-86A8-47BE-81AA-C75C33FBD5A6}" type="parTrans" cxnId="{429FC183-09E1-4B80-B0B6-BE3524E90B56}">
      <dgm:prSet/>
      <dgm:spPr/>
      <dgm:t>
        <a:bodyPr/>
        <a:lstStyle/>
        <a:p>
          <a:endParaRPr lang="en-US"/>
        </a:p>
      </dgm:t>
    </dgm:pt>
    <dgm:pt modelId="{4E1CAFE0-AD80-41AD-A9E5-63FA04E839BA}" type="sibTrans" cxnId="{429FC183-09E1-4B80-B0B6-BE3524E90B56}">
      <dgm:prSet/>
      <dgm:spPr/>
      <dgm:t>
        <a:bodyPr/>
        <a:lstStyle/>
        <a:p>
          <a:endParaRPr lang="en-US"/>
        </a:p>
      </dgm:t>
    </dgm:pt>
    <dgm:pt modelId="{A9AE744C-E149-47B2-B19A-614076E67C9C}">
      <dgm:prSet phldrT="[Text]" custT="1"/>
      <dgm:spPr>
        <a:noFill/>
      </dgm:spPr>
      <dgm:t>
        <a:bodyPr/>
        <a:lstStyle/>
        <a:p>
          <a:pPr>
            <a:lnSpc>
              <a:spcPct val="150000"/>
            </a:lnSpc>
          </a:pPr>
          <a:r>
            <a:rPr lang="es-ES" sz="1600" dirty="0"/>
            <a:t>La información puede ser proporcionada como posibles causas y soluciones.</a:t>
          </a:r>
          <a:endParaRPr lang="en-US" sz="1600" dirty="0"/>
        </a:p>
      </dgm:t>
    </dgm:pt>
    <dgm:pt modelId="{0C6D1A36-09DD-4B59-A74E-A56C98205FF1}" type="parTrans" cxnId="{FB76D657-CEBC-4A59-8A8A-DA694720F610}">
      <dgm:prSet/>
      <dgm:spPr/>
      <dgm:t>
        <a:bodyPr/>
        <a:lstStyle/>
        <a:p>
          <a:endParaRPr lang="en-US"/>
        </a:p>
      </dgm:t>
    </dgm:pt>
    <dgm:pt modelId="{E065D792-9F12-4472-BAE0-5B12B7335F9D}" type="sibTrans" cxnId="{FB76D657-CEBC-4A59-8A8A-DA694720F610}">
      <dgm:prSet/>
      <dgm:spPr/>
      <dgm:t>
        <a:bodyPr/>
        <a:lstStyle/>
        <a:p>
          <a:endParaRPr lang="en-US"/>
        </a:p>
      </dgm:t>
    </dgm:pt>
    <dgm:pt modelId="{D7A7F70B-0A40-437B-9E64-3E438A330122}" type="pres">
      <dgm:prSet presAssocID="{3BFCACE5-B307-40F8-BC28-F1EAFDB0EC66}" presName="Name0" presStyleCnt="0">
        <dgm:presLayoutVars>
          <dgm:dir/>
          <dgm:animLvl val="lvl"/>
          <dgm:resizeHandles val="exact"/>
        </dgm:presLayoutVars>
      </dgm:prSet>
      <dgm:spPr/>
    </dgm:pt>
    <dgm:pt modelId="{5E60B62F-4FC7-4A56-BE13-8F7F8E00CA2C}" type="pres">
      <dgm:prSet presAssocID="{8C914A76-F9E6-42E4-8926-85EDDCEC9EC4}" presName="composite" presStyleCnt="0"/>
      <dgm:spPr/>
    </dgm:pt>
    <dgm:pt modelId="{1255E564-AF0A-42CE-9F5E-F334567AFB8F}" type="pres">
      <dgm:prSet presAssocID="{8C914A76-F9E6-42E4-8926-85EDDCEC9EC4}" presName="parTx" presStyleLbl="alignNode1" presStyleIdx="0" presStyleCnt="3">
        <dgm:presLayoutVars>
          <dgm:chMax val="0"/>
          <dgm:chPref val="0"/>
          <dgm:bulletEnabled val="1"/>
        </dgm:presLayoutVars>
      </dgm:prSet>
      <dgm:spPr/>
    </dgm:pt>
    <dgm:pt modelId="{20A49202-45DA-4F5C-B675-A4111720A97B}" type="pres">
      <dgm:prSet presAssocID="{8C914A76-F9E6-42E4-8926-85EDDCEC9EC4}" presName="desTx" presStyleLbl="alignAccFollowNode1" presStyleIdx="0" presStyleCnt="3">
        <dgm:presLayoutVars>
          <dgm:bulletEnabled val="1"/>
        </dgm:presLayoutVars>
      </dgm:prSet>
      <dgm:spPr/>
    </dgm:pt>
    <dgm:pt modelId="{C9174137-4FB5-48A8-A360-2E8140632EFE}" type="pres">
      <dgm:prSet presAssocID="{68D3D9CC-EFD0-48A8-9468-C4C2966039B5}" presName="space" presStyleCnt="0"/>
      <dgm:spPr/>
    </dgm:pt>
    <dgm:pt modelId="{73101B4F-987D-4049-88D6-D59D2CB4480D}" type="pres">
      <dgm:prSet presAssocID="{21F584FF-218D-4968-BEB4-4A6D3B9E8EC9}" presName="composite" presStyleCnt="0"/>
      <dgm:spPr/>
    </dgm:pt>
    <dgm:pt modelId="{E1D7E499-25EF-45CC-97E8-5FAAC6C1A143}" type="pres">
      <dgm:prSet presAssocID="{21F584FF-218D-4968-BEB4-4A6D3B9E8EC9}" presName="parTx" presStyleLbl="alignNode1" presStyleIdx="1" presStyleCnt="3">
        <dgm:presLayoutVars>
          <dgm:chMax val="0"/>
          <dgm:chPref val="0"/>
          <dgm:bulletEnabled val="1"/>
        </dgm:presLayoutVars>
      </dgm:prSet>
      <dgm:spPr>
        <a:xfrm>
          <a:off x="3950933" y="22717"/>
          <a:ext cx="3462616" cy="1385046"/>
        </a:xfrm>
        <a:prstGeom prst="rect">
          <a:avLst/>
        </a:prstGeom>
      </dgm:spPr>
    </dgm:pt>
    <dgm:pt modelId="{7ADAD1AA-4B78-4FAE-B424-9EEE4D9B57C3}" type="pres">
      <dgm:prSet presAssocID="{21F584FF-218D-4968-BEB4-4A6D3B9E8EC9}" presName="desTx" presStyleLbl="alignAccFollowNode1" presStyleIdx="1" presStyleCnt="3">
        <dgm:presLayoutVars>
          <dgm:bulletEnabled val="1"/>
        </dgm:presLayoutVars>
      </dgm:prSet>
      <dgm:spPr/>
    </dgm:pt>
    <dgm:pt modelId="{995F72A9-4929-4ADF-B62C-DB10B9A71D4F}" type="pres">
      <dgm:prSet presAssocID="{9516A561-29EE-464C-BBAF-6D3C6C86FE05}" presName="space" presStyleCnt="0"/>
      <dgm:spPr/>
    </dgm:pt>
    <dgm:pt modelId="{17AD181D-5BB4-4E18-9AC4-C2CD26B1E9A0}" type="pres">
      <dgm:prSet presAssocID="{41FC3280-EF1B-474A-912F-6556A9D633E5}" presName="composite" presStyleCnt="0"/>
      <dgm:spPr/>
    </dgm:pt>
    <dgm:pt modelId="{E5303B2D-E4A8-40EE-A12E-3DF90A59AE96}" type="pres">
      <dgm:prSet presAssocID="{41FC3280-EF1B-474A-912F-6556A9D633E5}" presName="parTx" presStyleLbl="alignNode1" presStyleIdx="2" presStyleCnt="3">
        <dgm:presLayoutVars>
          <dgm:chMax val="0"/>
          <dgm:chPref val="0"/>
          <dgm:bulletEnabled val="1"/>
        </dgm:presLayoutVars>
      </dgm:prSet>
      <dgm:spPr>
        <a:xfrm>
          <a:off x="7898316" y="22717"/>
          <a:ext cx="3462616" cy="1385046"/>
        </a:xfrm>
        <a:prstGeom prst="rect">
          <a:avLst/>
        </a:prstGeom>
      </dgm:spPr>
    </dgm:pt>
    <dgm:pt modelId="{67A669F1-9360-4817-8705-85E5CCA4E7AC}" type="pres">
      <dgm:prSet presAssocID="{41FC3280-EF1B-474A-912F-6556A9D633E5}" presName="desTx" presStyleLbl="alignAccFollowNode1" presStyleIdx="2" presStyleCnt="3">
        <dgm:presLayoutVars>
          <dgm:bulletEnabled val="1"/>
        </dgm:presLayoutVars>
      </dgm:prSet>
      <dgm:spPr/>
    </dgm:pt>
  </dgm:ptLst>
  <dgm:cxnLst>
    <dgm:cxn modelId="{7587A102-69F3-41C3-99F3-02902C82C1E7}" srcId="{8C914A76-F9E6-42E4-8926-85EDDCEC9EC4}" destId="{4437264C-1E16-4EF7-A0AD-8EE579027E43}" srcOrd="1" destOrd="0" parTransId="{D4967CAC-5B81-40C1-8C52-2DE5220C4237}" sibTransId="{5C981046-B1D1-410F-BD7B-BC2D9D4DBE33}"/>
    <dgm:cxn modelId="{F9B82112-F8A1-4D81-AB54-13A4280E0316}" srcId="{8C914A76-F9E6-42E4-8926-85EDDCEC9EC4}" destId="{A0DB06E6-DDCF-440F-AB7B-C5C25696B88D}" srcOrd="0" destOrd="0" parTransId="{DBDA76AE-1E4B-4FFF-B45D-7D3B312446D4}" sibTransId="{8F966DE7-C4E9-431D-967F-80E92DBB3D6E}"/>
    <dgm:cxn modelId="{67FA1814-BEFA-4EC3-A742-85C404871D29}" type="presOf" srcId="{21F584FF-218D-4968-BEB4-4A6D3B9E8EC9}" destId="{E1D7E499-25EF-45CC-97E8-5FAAC6C1A143}" srcOrd="0" destOrd="0" presId="urn:microsoft.com/office/officeart/2005/8/layout/hList1"/>
    <dgm:cxn modelId="{2EB5A61F-CFA3-4F27-9FE0-C68BA804E708}" srcId="{21F584FF-218D-4968-BEB4-4A6D3B9E8EC9}" destId="{75BD001A-E861-4D64-9A06-E7BE58AB1B6D}" srcOrd="2" destOrd="0" parTransId="{5D8731C5-0DCB-4CDE-8DBC-C267F2686754}" sibTransId="{813150EF-D102-4E2E-A918-015C9CF4CDAC}"/>
    <dgm:cxn modelId="{81C0B531-2591-4D10-96B8-AC854BFD68B3}" type="presOf" srcId="{4437264C-1E16-4EF7-A0AD-8EE579027E43}" destId="{20A49202-45DA-4F5C-B675-A4111720A97B}" srcOrd="0" destOrd="1" presId="urn:microsoft.com/office/officeart/2005/8/layout/hList1"/>
    <dgm:cxn modelId="{6D3A0654-B6DB-403E-9AB5-F64EE296DC53}" type="presOf" srcId="{D238A234-4EBE-472D-AC71-0A5F5F4CC4F4}" destId="{67A669F1-9360-4817-8705-85E5CCA4E7AC}" srcOrd="0" destOrd="0" presId="urn:microsoft.com/office/officeart/2005/8/layout/hList1"/>
    <dgm:cxn modelId="{2AE26754-0DEA-4C9C-9D21-FFF335D987E2}" srcId="{3BFCACE5-B307-40F8-BC28-F1EAFDB0EC66}" destId="{21F584FF-218D-4968-BEB4-4A6D3B9E8EC9}" srcOrd="1" destOrd="0" parTransId="{B6B37466-9A7F-4887-962A-894214EE79F4}" sibTransId="{9516A561-29EE-464C-BBAF-6D3C6C86FE05}"/>
    <dgm:cxn modelId="{FB76D657-CEBC-4A59-8A8A-DA694720F610}" srcId="{21F584FF-218D-4968-BEB4-4A6D3B9E8EC9}" destId="{A9AE744C-E149-47B2-B19A-614076E67C9C}" srcOrd="1" destOrd="0" parTransId="{0C6D1A36-09DD-4B59-A74E-A56C98205FF1}" sibTransId="{E065D792-9F12-4472-BAE0-5B12B7335F9D}"/>
    <dgm:cxn modelId="{E6CC7058-6FE3-4A64-8D65-BF0F761CF6A0}" type="presOf" srcId="{75BD001A-E861-4D64-9A06-E7BE58AB1B6D}" destId="{7ADAD1AA-4B78-4FAE-B424-9EEE4D9B57C3}" srcOrd="0" destOrd="2" presId="urn:microsoft.com/office/officeart/2005/8/layout/hList1"/>
    <dgm:cxn modelId="{9416C659-0D9B-4DD5-8353-649DA2A630AC}" srcId="{8C914A76-F9E6-42E4-8926-85EDDCEC9EC4}" destId="{7ED6DBBF-B959-416E-AF6B-B8033E4AF32C}" srcOrd="3" destOrd="0" parTransId="{DE69FD83-E795-4F59-B421-FDC0BF8F8F55}" sibTransId="{A36CD70C-8346-4AC6-82D8-D91D30CC5D07}"/>
    <dgm:cxn modelId="{2C7FF25E-A3C1-4392-BA99-62B1D5101D22}" srcId="{3BFCACE5-B307-40F8-BC28-F1EAFDB0EC66}" destId="{8C914A76-F9E6-42E4-8926-85EDDCEC9EC4}" srcOrd="0" destOrd="0" parTransId="{39134D9F-4D69-4C56-8404-CE083699F81D}" sibTransId="{68D3D9CC-EFD0-48A8-9468-C4C2966039B5}"/>
    <dgm:cxn modelId="{0C593A62-DAA5-4A9A-BD9A-9274C84C987D}" srcId="{8C914A76-F9E6-42E4-8926-85EDDCEC9EC4}" destId="{3682F4DD-6FD5-4C2C-B594-8A82D4756158}" srcOrd="2" destOrd="0" parTransId="{FB419C2F-7A0E-4BF0-89DA-F7C8E98C982B}" sibTransId="{C7D142AC-4D30-427D-83B5-34E48C38E958}"/>
    <dgm:cxn modelId="{D3963B71-90F9-4AF5-A9AE-E1CB5A263488}" type="presOf" srcId="{3BFCACE5-B307-40F8-BC28-F1EAFDB0EC66}" destId="{D7A7F70B-0A40-437B-9E64-3E438A330122}" srcOrd="0" destOrd="0" presId="urn:microsoft.com/office/officeart/2005/8/layout/hList1"/>
    <dgm:cxn modelId="{86B29A7C-4875-4754-9591-63F5514FEB79}" type="presOf" srcId="{7D853E8C-476C-4894-B3B5-1CFCB5E0D922}" destId="{67A669F1-9360-4817-8705-85E5CCA4E7AC}" srcOrd="0" destOrd="1" presId="urn:microsoft.com/office/officeart/2005/8/layout/hList1"/>
    <dgm:cxn modelId="{429FC183-09E1-4B80-B0B6-BE3524E90B56}" srcId="{41FC3280-EF1B-474A-912F-6556A9D633E5}" destId="{314753A8-D1E1-4CEB-B959-3E1C82F6EA6A}" srcOrd="2" destOrd="0" parTransId="{3B0576BA-86A8-47BE-81AA-C75C33FBD5A6}" sibTransId="{4E1CAFE0-AD80-41AD-A9E5-63FA04E839BA}"/>
    <dgm:cxn modelId="{2386D886-FEA1-4E92-8518-5C0F2BB20F1C}" type="presOf" srcId="{41FC3280-EF1B-474A-912F-6556A9D633E5}" destId="{E5303B2D-E4A8-40EE-A12E-3DF90A59AE96}" srcOrd="0" destOrd="0" presId="urn:microsoft.com/office/officeart/2005/8/layout/hList1"/>
    <dgm:cxn modelId="{9589BB8C-C20F-4104-8F5F-A9B17F168D27}" type="presOf" srcId="{3682F4DD-6FD5-4C2C-B594-8A82D4756158}" destId="{20A49202-45DA-4F5C-B675-A4111720A97B}" srcOrd="0" destOrd="2" presId="urn:microsoft.com/office/officeart/2005/8/layout/hList1"/>
    <dgm:cxn modelId="{B2849D9A-CE56-4F3F-926F-7D557601F8DB}" type="presOf" srcId="{A9AE744C-E149-47B2-B19A-614076E67C9C}" destId="{7ADAD1AA-4B78-4FAE-B424-9EEE4D9B57C3}" srcOrd="0" destOrd="1" presId="urn:microsoft.com/office/officeart/2005/8/layout/hList1"/>
    <dgm:cxn modelId="{37D4D79B-58FD-4935-BAB7-69C8F90C4D4F}" srcId="{41FC3280-EF1B-474A-912F-6556A9D633E5}" destId="{71A5AD85-E53E-401F-B903-CEBF54410E30}" srcOrd="3" destOrd="0" parTransId="{9DE69EBC-7F1E-42ED-811C-8CE7D7DBBAEF}" sibTransId="{AEDD76E9-FB59-49B1-8A4D-B9A5DB4292CE}"/>
    <dgm:cxn modelId="{459C8CA6-29A1-4ED9-99A2-7E1903D35356}" srcId="{41FC3280-EF1B-474A-912F-6556A9D633E5}" destId="{7D853E8C-476C-4894-B3B5-1CFCB5E0D922}" srcOrd="1" destOrd="0" parTransId="{ED7F1675-603D-4C29-9AE7-35FA54F9E57F}" sibTransId="{6ACFD17F-1A78-4D56-A4CC-4D99936410D9}"/>
    <dgm:cxn modelId="{F17BA6B6-A656-47F3-A3CD-BC17879274A4}" type="presOf" srcId="{8C914A76-F9E6-42E4-8926-85EDDCEC9EC4}" destId="{1255E564-AF0A-42CE-9F5E-F334567AFB8F}" srcOrd="0" destOrd="0" presId="urn:microsoft.com/office/officeart/2005/8/layout/hList1"/>
    <dgm:cxn modelId="{5DAA75BE-912B-4414-B0E9-64C4089604D4}" type="presOf" srcId="{314753A8-D1E1-4CEB-B959-3E1C82F6EA6A}" destId="{67A669F1-9360-4817-8705-85E5CCA4E7AC}" srcOrd="0" destOrd="2" presId="urn:microsoft.com/office/officeart/2005/8/layout/hList1"/>
    <dgm:cxn modelId="{A5987FCE-E067-4EE3-9B36-FF5ADE7CFAB2}" type="presOf" srcId="{71A5AD85-E53E-401F-B903-CEBF54410E30}" destId="{67A669F1-9360-4817-8705-85E5CCA4E7AC}" srcOrd="0" destOrd="3" presId="urn:microsoft.com/office/officeart/2005/8/layout/hList1"/>
    <dgm:cxn modelId="{58BB31E1-1760-45C9-9DB0-5D5B1BB1F9BF}" srcId="{41FC3280-EF1B-474A-912F-6556A9D633E5}" destId="{D238A234-4EBE-472D-AC71-0A5F5F4CC4F4}" srcOrd="0" destOrd="0" parTransId="{2AD0A249-D516-4408-AEFC-0160A44769CF}" sibTransId="{0FA744DD-DC03-4337-8EFE-4D27571B93BB}"/>
    <dgm:cxn modelId="{764F13E7-7004-4E4E-B352-EEE32DADA5AD}" srcId="{21F584FF-218D-4968-BEB4-4A6D3B9E8EC9}" destId="{BEAA9D6F-C42D-49F5-A7FB-832EDECBBFC5}" srcOrd="0" destOrd="0" parTransId="{874BA84E-AA5E-4673-B92C-BE9FE4F04053}" sibTransId="{57879148-905E-4458-8518-D2168C3C4DD3}"/>
    <dgm:cxn modelId="{27A7C5E7-1A2C-45A3-80A1-29B4E57B7C20}" type="presOf" srcId="{BEAA9D6F-C42D-49F5-A7FB-832EDECBBFC5}" destId="{7ADAD1AA-4B78-4FAE-B424-9EEE4D9B57C3}" srcOrd="0" destOrd="0" presId="urn:microsoft.com/office/officeart/2005/8/layout/hList1"/>
    <dgm:cxn modelId="{90887FEF-9FA8-470E-9FDD-0C61741488FB}" type="presOf" srcId="{7ED6DBBF-B959-416E-AF6B-B8033E4AF32C}" destId="{20A49202-45DA-4F5C-B675-A4111720A97B}" srcOrd="0" destOrd="3" presId="urn:microsoft.com/office/officeart/2005/8/layout/hList1"/>
    <dgm:cxn modelId="{59A9C8F7-5098-4B16-9AB3-9372B8886827}" type="presOf" srcId="{A0DB06E6-DDCF-440F-AB7B-C5C25696B88D}" destId="{20A49202-45DA-4F5C-B675-A4111720A97B}" srcOrd="0" destOrd="0" presId="urn:microsoft.com/office/officeart/2005/8/layout/hList1"/>
    <dgm:cxn modelId="{2ED6F5FD-7C27-48F0-9461-680819C0B55B}" srcId="{3BFCACE5-B307-40F8-BC28-F1EAFDB0EC66}" destId="{41FC3280-EF1B-474A-912F-6556A9D633E5}" srcOrd="2" destOrd="0" parTransId="{97A3C120-6580-4DA6-B617-B54E954EA974}" sibTransId="{6E10C806-CBC8-447B-B249-0A5DF1EBC2ED}"/>
    <dgm:cxn modelId="{993C78B8-BB4A-420C-9DE6-7AC37613B8F8}" type="presParOf" srcId="{D7A7F70B-0A40-437B-9E64-3E438A330122}" destId="{5E60B62F-4FC7-4A56-BE13-8F7F8E00CA2C}" srcOrd="0" destOrd="0" presId="urn:microsoft.com/office/officeart/2005/8/layout/hList1"/>
    <dgm:cxn modelId="{8EA24CF1-6396-4EDD-92B2-D23FB3BC0764}" type="presParOf" srcId="{5E60B62F-4FC7-4A56-BE13-8F7F8E00CA2C}" destId="{1255E564-AF0A-42CE-9F5E-F334567AFB8F}" srcOrd="0" destOrd="0" presId="urn:microsoft.com/office/officeart/2005/8/layout/hList1"/>
    <dgm:cxn modelId="{2169C1C9-7A8E-4549-AA2E-023F1AA5D3C5}" type="presParOf" srcId="{5E60B62F-4FC7-4A56-BE13-8F7F8E00CA2C}" destId="{20A49202-45DA-4F5C-B675-A4111720A97B}" srcOrd="1" destOrd="0" presId="urn:microsoft.com/office/officeart/2005/8/layout/hList1"/>
    <dgm:cxn modelId="{7271A547-8641-43BC-BDC6-8CF2C59D1EE4}" type="presParOf" srcId="{D7A7F70B-0A40-437B-9E64-3E438A330122}" destId="{C9174137-4FB5-48A8-A360-2E8140632EFE}" srcOrd="1" destOrd="0" presId="urn:microsoft.com/office/officeart/2005/8/layout/hList1"/>
    <dgm:cxn modelId="{72853212-B8F2-4635-BA54-57B34CB95DE6}" type="presParOf" srcId="{D7A7F70B-0A40-437B-9E64-3E438A330122}" destId="{73101B4F-987D-4049-88D6-D59D2CB4480D}" srcOrd="2" destOrd="0" presId="urn:microsoft.com/office/officeart/2005/8/layout/hList1"/>
    <dgm:cxn modelId="{098D9C4A-69F5-4363-B2DF-88A8304A82FA}" type="presParOf" srcId="{73101B4F-987D-4049-88D6-D59D2CB4480D}" destId="{E1D7E499-25EF-45CC-97E8-5FAAC6C1A143}" srcOrd="0" destOrd="0" presId="urn:microsoft.com/office/officeart/2005/8/layout/hList1"/>
    <dgm:cxn modelId="{DF6EB746-64AF-4C77-9602-373F33077A33}" type="presParOf" srcId="{73101B4F-987D-4049-88D6-D59D2CB4480D}" destId="{7ADAD1AA-4B78-4FAE-B424-9EEE4D9B57C3}" srcOrd="1" destOrd="0" presId="urn:microsoft.com/office/officeart/2005/8/layout/hList1"/>
    <dgm:cxn modelId="{F4046AE9-59C7-411F-A725-77FFD1D7730C}" type="presParOf" srcId="{D7A7F70B-0A40-437B-9E64-3E438A330122}" destId="{995F72A9-4929-4ADF-B62C-DB10B9A71D4F}" srcOrd="3" destOrd="0" presId="urn:microsoft.com/office/officeart/2005/8/layout/hList1"/>
    <dgm:cxn modelId="{C22F717C-C765-4ABB-AEA4-B616090EB898}" type="presParOf" srcId="{D7A7F70B-0A40-437B-9E64-3E438A330122}" destId="{17AD181D-5BB4-4E18-9AC4-C2CD26B1E9A0}" srcOrd="4" destOrd="0" presId="urn:microsoft.com/office/officeart/2005/8/layout/hList1"/>
    <dgm:cxn modelId="{3D2FFBFD-DDF4-4677-A9AC-C9C723DF3D12}" type="presParOf" srcId="{17AD181D-5BB4-4E18-9AC4-C2CD26B1E9A0}" destId="{E5303B2D-E4A8-40EE-A12E-3DF90A59AE96}" srcOrd="0" destOrd="0" presId="urn:microsoft.com/office/officeart/2005/8/layout/hList1"/>
    <dgm:cxn modelId="{A9632766-1AA8-4960-9628-4C03C00CAC8A}" type="presParOf" srcId="{17AD181D-5BB4-4E18-9AC4-C2CD26B1E9A0}" destId="{67A669F1-9360-4817-8705-85E5CCA4E7A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56C53E-5D86-4A2A-BD39-874B1C8BB976}" type="doc">
      <dgm:prSet loTypeId="urn:microsoft.com/office/officeart/2005/8/layout/hProcess11" loCatId="process" qsTypeId="urn:microsoft.com/office/officeart/2005/8/quickstyle/simple1" qsCatId="simple" csTypeId="urn:microsoft.com/office/officeart/2005/8/colors/accent4_2" csCatId="accent4" phldr="1"/>
      <dgm:spPr/>
      <dgm:t>
        <a:bodyPr/>
        <a:lstStyle/>
        <a:p>
          <a:endParaRPr lang="en-US"/>
        </a:p>
      </dgm:t>
    </dgm:pt>
    <dgm:pt modelId="{036DBEFD-8ABC-45F8-BEDE-F52C56AD7FBA}" type="parTrans" cxnId="{B9344984-0AB6-469A-9902-C6CADAAD0C04}">
      <dgm:prSet custT="1"/>
      <dgm:spPr/>
      <dgm:t>
        <a:bodyPr/>
        <a:lstStyle/>
        <a:p>
          <a:endParaRPr lang="en-US" sz="2400"/>
        </a:p>
      </dgm:t>
    </dgm:pt>
    <dgm:pt modelId="{06747293-AD0B-4CF2-9AAB-1F32F7D39DD5}">
      <dgm:prSet phldrT="[Text]" custT="1"/>
      <dgm:spPr>
        <a:noFill/>
        <a:ln>
          <a:noFill/>
        </a:ln>
      </dgm:spPr>
      <dgm:t>
        <a:bodyPr/>
        <a:lstStyle/>
        <a:p>
          <a:r>
            <a:rPr lang="es-ES" sz="1600" b="0" i="0" strike="noStrike" cap="none" baseline="0" dirty="0">
              <a:solidFill>
                <a:schemeClr val="tx1"/>
              </a:solidFill>
              <a:effectLst/>
              <a:latin typeface="Segoe UI"/>
              <a:ea typeface="Segoe UI"/>
              <a:cs typeface="Segoe UI"/>
            </a:rPr>
            <a:t>Crear una rama</a:t>
          </a:r>
        </a:p>
      </dgm:t>
    </dgm:pt>
    <dgm:pt modelId="{E058253C-B057-485C-87A3-97B7FD8310EB}" type="sibTrans" cxnId="{B9344984-0AB6-469A-9902-C6CADAAD0C04}">
      <dgm:prSet custT="1"/>
      <dgm:spPr/>
      <dgm:t>
        <a:bodyPr/>
        <a:lstStyle/>
        <a:p>
          <a:endParaRPr lang="en-US" sz="2400"/>
        </a:p>
      </dgm:t>
    </dgm:pt>
    <dgm:pt modelId="{325ADA13-FFAE-4F83-A820-2F5D8E421C46}" type="parTrans" cxnId="{679A5346-AA2C-4122-BE00-443E2981EC8A}">
      <dgm:prSet custT="1"/>
      <dgm:spPr/>
      <dgm:t>
        <a:bodyPr/>
        <a:lstStyle/>
        <a:p>
          <a:endParaRPr lang="en-US" sz="2400"/>
        </a:p>
      </dgm:t>
    </dgm:pt>
    <dgm:pt modelId="{17C1ADD9-F48D-436A-86DB-58B75A268D88}">
      <dgm:prSet phldrT="[Text]" custT="1"/>
      <dgm:spPr>
        <a:noFill/>
        <a:ln>
          <a:noFill/>
        </a:ln>
      </dgm:spPr>
      <dgm:t>
        <a:bodyPr/>
        <a:lstStyle/>
        <a:p>
          <a:r>
            <a:rPr lang="es-ES" sz="1600" b="0" i="0" strike="noStrike" cap="none" baseline="0" dirty="0">
              <a:solidFill>
                <a:schemeClr val="tx1"/>
              </a:solidFill>
              <a:effectLst/>
              <a:latin typeface="Segoe UI"/>
              <a:ea typeface="Segoe UI"/>
              <a:cs typeface="Segoe UI"/>
            </a:rPr>
            <a:t>Realización de cambios</a:t>
          </a:r>
        </a:p>
      </dgm:t>
    </dgm:pt>
    <dgm:pt modelId="{EEFF8295-5A08-46E8-A73C-EB50CE20A1A5}" type="sibTrans" cxnId="{679A5346-AA2C-4122-BE00-443E2981EC8A}">
      <dgm:prSet custT="1"/>
      <dgm:spPr/>
      <dgm:t>
        <a:bodyPr/>
        <a:lstStyle/>
        <a:p>
          <a:endParaRPr lang="en-US" sz="2400"/>
        </a:p>
      </dgm:t>
    </dgm:pt>
    <dgm:pt modelId="{9F040EA8-081D-4B05-835F-35089735637E}" type="parTrans" cxnId="{EF164985-2FA5-4D5F-88CB-B4F81A60852D}">
      <dgm:prSet custT="1"/>
      <dgm:spPr/>
      <dgm:t>
        <a:bodyPr/>
        <a:lstStyle/>
        <a:p>
          <a:endParaRPr lang="en-US" sz="2400"/>
        </a:p>
      </dgm:t>
    </dgm:pt>
    <dgm:pt modelId="{9C6F0A91-1705-4F6F-A5BC-D80E33649746}">
      <dgm:prSet phldrT="[Text]" custT="1"/>
      <dgm:spPr>
        <a:noFill/>
        <a:ln>
          <a:noFill/>
        </a:ln>
      </dgm:spPr>
      <dgm:t>
        <a:bodyPr/>
        <a:lstStyle/>
        <a:p>
          <a:r>
            <a:rPr lang="es-ES" sz="1600" b="0" i="0" strike="noStrike" cap="none" baseline="0" dirty="0">
              <a:solidFill>
                <a:schemeClr val="tx1"/>
              </a:solidFill>
              <a:effectLst/>
              <a:latin typeface="Segoe UI"/>
              <a:ea typeface="Segoe UI"/>
              <a:cs typeface="Segoe UI"/>
            </a:rPr>
            <a:t>Crear una solicitud </a:t>
          </a:r>
          <a:br>
            <a:rPr lang="es-ES" sz="1600" b="0" i="0" strike="noStrike" cap="none" baseline="0" dirty="0">
              <a:solidFill>
                <a:schemeClr val="tx1"/>
              </a:solidFill>
              <a:effectLst/>
              <a:latin typeface="Segoe UI"/>
              <a:ea typeface="Segoe UI"/>
              <a:cs typeface="Segoe UI"/>
            </a:rPr>
          </a:br>
          <a:r>
            <a:rPr lang="es-ES" sz="1600" b="0" i="0" strike="noStrike" cap="none" baseline="0" dirty="0">
              <a:solidFill>
                <a:schemeClr val="tx1"/>
              </a:solidFill>
              <a:effectLst/>
              <a:latin typeface="Segoe UI"/>
              <a:ea typeface="Segoe UI"/>
              <a:cs typeface="Segoe UI"/>
            </a:rPr>
            <a:t>de incorporación </a:t>
          </a:r>
          <a:br>
            <a:rPr lang="es-ES" sz="1600" b="0" i="0" strike="noStrike" cap="none" baseline="0" dirty="0">
              <a:solidFill>
                <a:schemeClr val="tx1"/>
              </a:solidFill>
              <a:effectLst/>
              <a:latin typeface="Segoe UI"/>
              <a:ea typeface="Segoe UI"/>
              <a:cs typeface="Segoe UI"/>
            </a:rPr>
          </a:br>
          <a:r>
            <a:rPr lang="es-ES" sz="1600" b="0" i="0" strike="noStrike" cap="none" baseline="0" dirty="0">
              <a:solidFill>
                <a:schemeClr val="tx1"/>
              </a:solidFill>
              <a:effectLst/>
              <a:latin typeface="Segoe UI"/>
              <a:ea typeface="Segoe UI"/>
              <a:cs typeface="Segoe UI"/>
            </a:rPr>
            <a:t>de cambios</a:t>
          </a:r>
        </a:p>
      </dgm:t>
    </dgm:pt>
    <dgm:pt modelId="{4430504B-42C5-4E64-A44F-9C3125B7B1DC}" type="sibTrans" cxnId="{EF164985-2FA5-4D5F-88CB-B4F81A60852D}">
      <dgm:prSet custT="1"/>
      <dgm:spPr/>
      <dgm:t>
        <a:bodyPr/>
        <a:lstStyle/>
        <a:p>
          <a:endParaRPr lang="en-US" sz="2400"/>
        </a:p>
      </dgm:t>
    </dgm:pt>
    <dgm:pt modelId="{0AABA13C-F455-4ED3-B52C-B8FA3A6E3F03}" type="parTrans" cxnId="{99B5B64A-18AD-48CE-9FD4-534FA39416E9}">
      <dgm:prSet custT="1"/>
      <dgm:spPr/>
      <dgm:t>
        <a:bodyPr/>
        <a:lstStyle/>
        <a:p>
          <a:endParaRPr lang="en-US" sz="2400"/>
        </a:p>
      </dgm:t>
    </dgm:pt>
    <dgm:pt modelId="{B1FDF055-882E-4407-A02E-A6DD35F5DFB0}">
      <dgm:prSet phldrT="[Text]" custT="1"/>
      <dgm:spPr>
        <a:noFill/>
        <a:ln>
          <a:noFill/>
        </a:ln>
      </dgm:spPr>
      <dgm:t>
        <a:bodyPr/>
        <a:lstStyle/>
        <a:p>
          <a:r>
            <a:rPr lang="es-ES" sz="1600" b="0" i="0" strike="noStrike" cap="none" baseline="0" dirty="0">
              <a:solidFill>
                <a:schemeClr val="tx1"/>
              </a:solidFill>
              <a:effectLst/>
              <a:latin typeface="Segoe UI"/>
              <a:ea typeface="Segoe UI"/>
              <a:cs typeface="Segoe UI"/>
            </a:rPr>
            <a:t>Abordar comentarios de revisión</a:t>
          </a:r>
          <a:endParaRPr lang="en-US" sz="1600" b="0" dirty="0">
            <a:solidFill>
              <a:schemeClr val="tx1"/>
            </a:solidFill>
          </a:endParaRPr>
        </a:p>
      </dgm:t>
    </dgm:pt>
    <dgm:pt modelId="{13628A3F-6506-4EA4-9994-810F26FC4C93}" type="sibTrans" cxnId="{99B5B64A-18AD-48CE-9FD4-534FA39416E9}">
      <dgm:prSet custT="1"/>
      <dgm:spPr/>
      <dgm:t>
        <a:bodyPr/>
        <a:lstStyle/>
        <a:p>
          <a:endParaRPr lang="en-US" sz="2400"/>
        </a:p>
      </dgm:t>
    </dgm:pt>
    <dgm:pt modelId="{88E57A9E-D0D5-4363-B034-D6B0CF63D87D}" type="parTrans" cxnId="{E72AC331-E889-4052-BC37-1747C3902A63}">
      <dgm:prSet custT="1"/>
      <dgm:spPr/>
      <dgm:t>
        <a:bodyPr/>
        <a:lstStyle/>
        <a:p>
          <a:endParaRPr lang="en-US" sz="2400"/>
        </a:p>
      </dgm:t>
    </dgm:pt>
    <dgm:pt modelId="{C8E72813-BAA7-4600-9A5A-4EB43BB1156E}">
      <dgm:prSet phldrT="[Text]" custT="1"/>
      <dgm:spPr>
        <a:noFill/>
        <a:ln>
          <a:noFill/>
        </a:ln>
      </dgm:spPr>
      <dgm:t>
        <a:bodyPr/>
        <a:lstStyle/>
        <a:p>
          <a:r>
            <a:rPr lang="es-ES" sz="1600" b="0" i="0" strike="noStrike" cap="none" baseline="0" dirty="0">
              <a:solidFill>
                <a:schemeClr val="tx1"/>
              </a:solidFill>
              <a:effectLst/>
              <a:latin typeface="Segoe UI"/>
              <a:ea typeface="Segoe UI"/>
              <a:cs typeface="Segoe UI"/>
            </a:rPr>
            <a:t>Fusiona tu solicitud de cambios</a:t>
          </a:r>
        </a:p>
      </dgm:t>
    </dgm:pt>
    <dgm:pt modelId="{2E15A1A1-308A-483C-83BA-DA8C2EBFE24A}" type="sibTrans" cxnId="{E72AC331-E889-4052-BC37-1747C3902A63}">
      <dgm:prSet custT="1"/>
      <dgm:spPr/>
      <dgm:t>
        <a:bodyPr/>
        <a:lstStyle/>
        <a:p>
          <a:endParaRPr lang="en-US" sz="2400"/>
        </a:p>
      </dgm:t>
    </dgm:pt>
    <dgm:pt modelId="{CD6CC9BE-EB34-497F-AAC8-6BEA9DF88A66}" type="parTrans" cxnId="{73BC5559-607B-4434-981B-165AA7C0B135}">
      <dgm:prSet custT="1"/>
      <dgm:spPr/>
      <dgm:t>
        <a:bodyPr/>
        <a:lstStyle/>
        <a:p>
          <a:endParaRPr lang="en-US" sz="2400"/>
        </a:p>
      </dgm:t>
    </dgm:pt>
    <dgm:pt modelId="{84A8C263-38BB-4DD2-B28E-9D6DFD1B104A}">
      <dgm:prSet phldrT="[Text]" custT="1"/>
      <dgm:spPr>
        <a:noFill/>
        <a:ln>
          <a:noFill/>
        </a:ln>
      </dgm:spPr>
      <dgm:t>
        <a:bodyPr/>
        <a:lstStyle/>
        <a:p>
          <a:r>
            <a:rPr lang="es-ES" sz="1600" b="0" i="0" strike="noStrike" cap="none" baseline="0" dirty="0">
              <a:solidFill>
                <a:schemeClr val="tx1"/>
              </a:solidFill>
              <a:effectLst/>
              <a:latin typeface="Segoe UI"/>
              <a:ea typeface="Segoe UI"/>
              <a:cs typeface="Segoe UI"/>
            </a:rPr>
            <a:t>Borra tu rama</a:t>
          </a:r>
        </a:p>
      </dgm:t>
    </dgm:pt>
    <dgm:pt modelId="{7F82E2D5-3D9D-4C14-960F-93F88057DC93}" type="sibTrans" cxnId="{73BC5559-607B-4434-981B-165AA7C0B135}">
      <dgm:prSet custT="1"/>
      <dgm:spPr/>
      <dgm:t>
        <a:bodyPr/>
        <a:lstStyle/>
        <a:p>
          <a:endParaRPr lang="en-US" sz="2400"/>
        </a:p>
      </dgm:t>
    </dgm:pt>
    <dgm:pt modelId="{EEF54F37-31BA-4311-9C32-D7077DED5522}" type="pres">
      <dgm:prSet presAssocID="{7F56C53E-5D86-4A2A-BD39-874B1C8BB976}" presName="Name0" presStyleCnt="0">
        <dgm:presLayoutVars>
          <dgm:dir/>
          <dgm:resizeHandles val="exact"/>
        </dgm:presLayoutVars>
      </dgm:prSet>
      <dgm:spPr/>
    </dgm:pt>
    <dgm:pt modelId="{DD7714FD-8095-4289-9218-070668434606}" type="pres">
      <dgm:prSet presAssocID="{7F56C53E-5D86-4A2A-BD39-874B1C8BB976}" presName="arrow" presStyleLbl="bgShp" presStyleIdx="0" presStyleCnt="1"/>
      <dgm:spPr/>
    </dgm:pt>
    <dgm:pt modelId="{96E05AC6-3BF8-4DCD-B7FD-571F6585BC7C}" type="pres">
      <dgm:prSet presAssocID="{7F56C53E-5D86-4A2A-BD39-874B1C8BB976}" presName="points" presStyleCnt="0"/>
      <dgm:spPr/>
    </dgm:pt>
    <dgm:pt modelId="{CB9FEEBC-33D6-4702-8418-BD426B688674}" type="pres">
      <dgm:prSet presAssocID="{06747293-AD0B-4CF2-9AAB-1F32F7D39DD5}" presName="compositeA" presStyleCnt="0"/>
      <dgm:spPr/>
    </dgm:pt>
    <dgm:pt modelId="{EE889484-49D6-42E9-BD79-8DAEBB7B8CB1}" type="pres">
      <dgm:prSet presAssocID="{06747293-AD0B-4CF2-9AAB-1F32F7D39DD5}" presName="textA" presStyleLbl="revTx" presStyleIdx="0" presStyleCnt="6">
        <dgm:presLayoutVars>
          <dgm:bulletEnabled val="1"/>
        </dgm:presLayoutVars>
      </dgm:prSet>
      <dgm:spPr/>
    </dgm:pt>
    <dgm:pt modelId="{F4E9210D-8330-4800-83C8-39C5FB96FEF4}" type="pres">
      <dgm:prSet presAssocID="{06747293-AD0B-4CF2-9AAB-1F32F7D39DD5}" presName="circleA" presStyleLbl="node1" presStyleIdx="0" presStyleCnt="6"/>
      <dgm:spPr>
        <a:solidFill>
          <a:schemeClr val="accent4">
            <a:hueOff val="0"/>
            <a:satOff val="0"/>
            <a:lumOff val="0"/>
            <a:alphaOff val="0"/>
          </a:schemeClr>
        </a:solidFill>
        <a:ln w="10795" cap="flat" cmpd="sng" algn="ctr">
          <a:solidFill>
            <a:schemeClr val="lt1">
              <a:hueOff val="0"/>
              <a:satOff val="0"/>
              <a:lumOff val="0"/>
              <a:alphaOff val="0"/>
            </a:schemeClr>
          </a:solidFill>
          <a:prstDash val="solid"/>
        </a:ln>
      </dgm:spPr>
    </dgm:pt>
    <dgm:pt modelId="{BBDE783D-483E-437B-B5A8-B0B54F4BCCE9}" type="pres">
      <dgm:prSet presAssocID="{06747293-AD0B-4CF2-9AAB-1F32F7D39DD5}" presName="spaceA" presStyleCnt="0"/>
      <dgm:spPr/>
    </dgm:pt>
    <dgm:pt modelId="{4324962E-10C7-4796-AA39-61356F333D5A}" type="pres">
      <dgm:prSet presAssocID="{E058253C-B057-485C-87A3-97B7FD8310EB}" presName="space" presStyleCnt="0"/>
      <dgm:spPr/>
    </dgm:pt>
    <dgm:pt modelId="{03ED94F0-437B-4940-BBE2-CC48499687D7}" type="pres">
      <dgm:prSet presAssocID="{17C1ADD9-F48D-436A-86DB-58B75A268D88}" presName="compositeB" presStyleCnt="0"/>
      <dgm:spPr/>
    </dgm:pt>
    <dgm:pt modelId="{730CC417-5DEF-404A-9E70-7493F0EB8E42}" type="pres">
      <dgm:prSet presAssocID="{17C1ADD9-F48D-436A-86DB-58B75A268D88}" presName="textB" presStyleLbl="revTx" presStyleIdx="1" presStyleCnt="6">
        <dgm:presLayoutVars>
          <dgm:bulletEnabled val="1"/>
        </dgm:presLayoutVars>
      </dgm:prSet>
      <dgm:spPr/>
    </dgm:pt>
    <dgm:pt modelId="{1AE92D42-55DE-45FF-B2A8-F67296B57295}" type="pres">
      <dgm:prSet presAssocID="{17C1ADD9-F48D-436A-86DB-58B75A268D88}" presName="circleB" presStyleLbl="node1" presStyleIdx="1" presStyleCnt="6"/>
      <dgm:spPr>
        <a:solidFill>
          <a:schemeClr val="accent4">
            <a:hueOff val="0"/>
            <a:satOff val="0"/>
            <a:lumOff val="0"/>
            <a:alphaOff val="0"/>
          </a:schemeClr>
        </a:solidFill>
        <a:ln w="10795" cap="flat" cmpd="sng" algn="ctr">
          <a:solidFill>
            <a:schemeClr val="lt1">
              <a:hueOff val="0"/>
              <a:satOff val="0"/>
              <a:lumOff val="0"/>
              <a:alphaOff val="0"/>
            </a:schemeClr>
          </a:solidFill>
          <a:prstDash val="solid"/>
        </a:ln>
      </dgm:spPr>
    </dgm:pt>
    <dgm:pt modelId="{F774E654-C344-4E7C-8A26-698DB5C3A5BB}" type="pres">
      <dgm:prSet presAssocID="{17C1ADD9-F48D-436A-86DB-58B75A268D88}" presName="spaceB" presStyleCnt="0"/>
      <dgm:spPr/>
    </dgm:pt>
    <dgm:pt modelId="{DBB9CA21-1FE8-442A-9065-4548A5420AF9}" type="pres">
      <dgm:prSet presAssocID="{EEFF8295-5A08-46E8-A73C-EB50CE20A1A5}" presName="space" presStyleCnt="0"/>
      <dgm:spPr/>
    </dgm:pt>
    <dgm:pt modelId="{94E9F1A9-0C07-4485-8B9E-7C9A58A97F19}" type="pres">
      <dgm:prSet presAssocID="{9C6F0A91-1705-4F6F-A5BC-D80E33649746}" presName="compositeA" presStyleCnt="0"/>
      <dgm:spPr/>
    </dgm:pt>
    <dgm:pt modelId="{C87DEBE8-B59C-4566-8C96-F2EAD206DCCC}" type="pres">
      <dgm:prSet presAssocID="{9C6F0A91-1705-4F6F-A5BC-D80E33649746}" presName="textA" presStyleLbl="revTx" presStyleIdx="2" presStyleCnt="6" custScaleX="148032">
        <dgm:presLayoutVars>
          <dgm:bulletEnabled val="1"/>
        </dgm:presLayoutVars>
      </dgm:prSet>
      <dgm:spPr/>
    </dgm:pt>
    <dgm:pt modelId="{C7E184C3-0ED7-4B2C-8680-3D7DC5C2071A}" type="pres">
      <dgm:prSet presAssocID="{9C6F0A91-1705-4F6F-A5BC-D80E33649746}" presName="circleA" presStyleLbl="node1" presStyleIdx="2" presStyleCnt="6"/>
      <dgm:spPr>
        <a:solidFill>
          <a:schemeClr val="accent4">
            <a:hueOff val="0"/>
            <a:satOff val="0"/>
            <a:lumOff val="0"/>
            <a:alphaOff val="0"/>
          </a:schemeClr>
        </a:solidFill>
        <a:ln w="10795" cap="flat" cmpd="sng" algn="ctr">
          <a:solidFill>
            <a:schemeClr val="lt1">
              <a:hueOff val="0"/>
              <a:satOff val="0"/>
              <a:lumOff val="0"/>
              <a:alphaOff val="0"/>
            </a:schemeClr>
          </a:solidFill>
          <a:prstDash val="solid"/>
        </a:ln>
      </dgm:spPr>
    </dgm:pt>
    <dgm:pt modelId="{764947C4-8995-45E0-BD49-2CF71EE35A79}" type="pres">
      <dgm:prSet presAssocID="{9C6F0A91-1705-4F6F-A5BC-D80E33649746}" presName="spaceA" presStyleCnt="0"/>
      <dgm:spPr/>
    </dgm:pt>
    <dgm:pt modelId="{911F24E3-7C6D-4ABC-94AC-CA6650EB32B0}" type="pres">
      <dgm:prSet presAssocID="{4430504B-42C5-4E64-A44F-9C3125B7B1DC}" presName="space" presStyleCnt="0"/>
      <dgm:spPr/>
    </dgm:pt>
    <dgm:pt modelId="{9628F87C-677D-4565-9AB7-DBD1D5A016F4}" type="pres">
      <dgm:prSet presAssocID="{B1FDF055-882E-4407-A02E-A6DD35F5DFB0}" presName="compositeB" presStyleCnt="0"/>
      <dgm:spPr/>
    </dgm:pt>
    <dgm:pt modelId="{A48637B1-035F-4F57-87AE-2548037E2D29}" type="pres">
      <dgm:prSet presAssocID="{B1FDF055-882E-4407-A02E-A6DD35F5DFB0}" presName="textB" presStyleLbl="revTx" presStyleIdx="3" presStyleCnt="6">
        <dgm:presLayoutVars>
          <dgm:bulletEnabled val="1"/>
        </dgm:presLayoutVars>
      </dgm:prSet>
      <dgm:spPr/>
    </dgm:pt>
    <dgm:pt modelId="{FED0C9EA-CBAE-48DD-9FF6-0E68CBA7807A}" type="pres">
      <dgm:prSet presAssocID="{B1FDF055-882E-4407-A02E-A6DD35F5DFB0}" presName="circleB" presStyleLbl="node1" presStyleIdx="3" presStyleCnt="6"/>
      <dgm:spPr>
        <a:solidFill>
          <a:schemeClr val="accent4">
            <a:hueOff val="0"/>
            <a:satOff val="0"/>
            <a:lumOff val="0"/>
            <a:alphaOff val="0"/>
          </a:schemeClr>
        </a:solidFill>
        <a:ln w="10795" cap="flat" cmpd="sng" algn="ctr">
          <a:solidFill>
            <a:schemeClr val="lt1">
              <a:hueOff val="0"/>
              <a:satOff val="0"/>
              <a:lumOff val="0"/>
              <a:alphaOff val="0"/>
            </a:schemeClr>
          </a:solidFill>
          <a:prstDash val="solid"/>
        </a:ln>
      </dgm:spPr>
    </dgm:pt>
    <dgm:pt modelId="{071621EA-4D80-4322-9359-E07A2FBB79A3}" type="pres">
      <dgm:prSet presAssocID="{B1FDF055-882E-4407-A02E-A6DD35F5DFB0}" presName="spaceB" presStyleCnt="0"/>
      <dgm:spPr/>
    </dgm:pt>
    <dgm:pt modelId="{5C4ABAB2-C7D9-46CB-8318-049E0E87FBBC}" type="pres">
      <dgm:prSet presAssocID="{13628A3F-6506-4EA4-9994-810F26FC4C93}" presName="space" presStyleCnt="0"/>
      <dgm:spPr/>
    </dgm:pt>
    <dgm:pt modelId="{4079C76E-0940-465B-B7C7-17D742F28516}" type="pres">
      <dgm:prSet presAssocID="{C8E72813-BAA7-4600-9A5A-4EB43BB1156E}" presName="compositeA" presStyleCnt="0"/>
      <dgm:spPr/>
    </dgm:pt>
    <dgm:pt modelId="{8CA10D29-CDB9-4A09-9CF8-1D899DFA5C8E}" type="pres">
      <dgm:prSet presAssocID="{C8E72813-BAA7-4600-9A5A-4EB43BB1156E}" presName="textA" presStyleLbl="revTx" presStyleIdx="4" presStyleCnt="6">
        <dgm:presLayoutVars>
          <dgm:bulletEnabled val="1"/>
        </dgm:presLayoutVars>
      </dgm:prSet>
      <dgm:spPr/>
    </dgm:pt>
    <dgm:pt modelId="{BE86E902-16C6-40F3-91E9-4FD1DA2A0759}" type="pres">
      <dgm:prSet presAssocID="{C8E72813-BAA7-4600-9A5A-4EB43BB1156E}" presName="circleA" presStyleLbl="node1" presStyleIdx="4" presStyleCnt="6"/>
      <dgm:spPr>
        <a:solidFill>
          <a:schemeClr val="accent4">
            <a:hueOff val="0"/>
            <a:satOff val="0"/>
            <a:lumOff val="0"/>
            <a:alphaOff val="0"/>
          </a:schemeClr>
        </a:solidFill>
        <a:ln w="10795" cap="flat" cmpd="sng" algn="ctr">
          <a:solidFill>
            <a:schemeClr val="lt1">
              <a:hueOff val="0"/>
              <a:satOff val="0"/>
              <a:lumOff val="0"/>
              <a:alphaOff val="0"/>
            </a:schemeClr>
          </a:solidFill>
          <a:prstDash val="solid"/>
        </a:ln>
      </dgm:spPr>
    </dgm:pt>
    <dgm:pt modelId="{2C5FFB0F-749D-43D3-888D-AA300D289665}" type="pres">
      <dgm:prSet presAssocID="{C8E72813-BAA7-4600-9A5A-4EB43BB1156E}" presName="spaceA" presStyleCnt="0"/>
      <dgm:spPr/>
    </dgm:pt>
    <dgm:pt modelId="{6E216709-B751-485F-9DC5-D9723A9FECF7}" type="pres">
      <dgm:prSet presAssocID="{2E15A1A1-308A-483C-83BA-DA8C2EBFE24A}" presName="space" presStyleCnt="0"/>
      <dgm:spPr/>
    </dgm:pt>
    <dgm:pt modelId="{EA1BDD5F-5798-40D7-A9AB-6789E8254114}" type="pres">
      <dgm:prSet presAssocID="{84A8C263-38BB-4DD2-B28E-9D6DFD1B104A}" presName="compositeB" presStyleCnt="0"/>
      <dgm:spPr/>
    </dgm:pt>
    <dgm:pt modelId="{09408F9D-5B25-4345-9DFC-95C2C10ADEA5}" type="pres">
      <dgm:prSet presAssocID="{84A8C263-38BB-4DD2-B28E-9D6DFD1B104A}" presName="textB" presStyleLbl="revTx" presStyleIdx="5" presStyleCnt="6">
        <dgm:presLayoutVars>
          <dgm:bulletEnabled val="1"/>
        </dgm:presLayoutVars>
      </dgm:prSet>
      <dgm:spPr/>
    </dgm:pt>
    <dgm:pt modelId="{A89575C1-5268-4051-B969-94455F164912}" type="pres">
      <dgm:prSet presAssocID="{84A8C263-38BB-4DD2-B28E-9D6DFD1B104A}" presName="circleB" presStyleLbl="node1" presStyleIdx="5" presStyleCnt="6"/>
      <dgm:spPr>
        <a:solidFill>
          <a:schemeClr val="accent4">
            <a:hueOff val="0"/>
            <a:satOff val="0"/>
            <a:lumOff val="0"/>
            <a:alphaOff val="0"/>
          </a:schemeClr>
        </a:solidFill>
        <a:ln w="10795" cap="flat" cmpd="sng" algn="ctr">
          <a:solidFill>
            <a:schemeClr val="lt1">
              <a:hueOff val="0"/>
              <a:satOff val="0"/>
              <a:lumOff val="0"/>
              <a:alphaOff val="0"/>
            </a:schemeClr>
          </a:solidFill>
          <a:prstDash val="solid"/>
        </a:ln>
      </dgm:spPr>
    </dgm:pt>
    <dgm:pt modelId="{75E28356-5DE7-4D66-A377-894BDD2C6F72}" type="pres">
      <dgm:prSet presAssocID="{84A8C263-38BB-4DD2-B28E-9D6DFD1B104A}" presName="spaceB" presStyleCnt="0"/>
      <dgm:spPr/>
    </dgm:pt>
  </dgm:ptLst>
  <dgm:cxnLst>
    <dgm:cxn modelId="{E72AC331-E889-4052-BC37-1747C3902A63}" srcId="{7F56C53E-5D86-4A2A-BD39-874B1C8BB976}" destId="{C8E72813-BAA7-4600-9A5A-4EB43BB1156E}" srcOrd="4" destOrd="0" parTransId="{88E57A9E-D0D5-4363-B034-D6B0CF63D87D}" sibTransId="{2E15A1A1-308A-483C-83BA-DA8C2EBFE24A}"/>
    <dgm:cxn modelId="{9452A539-CAC0-4332-B918-620B1777D4A4}" type="presOf" srcId="{17C1ADD9-F48D-436A-86DB-58B75A268D88}" destId="{730CC417-5DEF-404A-9E70-7493F0EB8E42}" srcOrd="0" destOrd="0" presId="urn:microsoft.com/office/officeart/2005/8/layout/hProcess11"/>
    <dgm:cxn modelId="{679A5346-AA2C-4122-BE00-443E2981EC8A}" srcId="{7F56C53E-5D86-4A2A-BD39-874B1C8BB976}" destId="{17C1ADD9-F48D-436A-86DB-58B75A268D88}" srcOrd="1" destOrd="0" parTransId="{325ADA13-FFAE-4F83-A820-2F5D8E421C46}" sibTransId="{EEFF8295-5A08-46E8-A73C-EB50CE20A1A5}"/>
    <dgm:cxn modelId="{99B5B64A-18AD-48CE-9FD4-534FA39416E9}" srcId="{7F56C53E-5D86-4A2A-BD39-874B1C8BB976}" destId="{B1FDF055-882E-4407-A02E-A6DD35F5DFB0}" srcOrd="3" destOrd="0" parTransId="{0AABA13C-F455-4ED3-B52C-B8FA3A6E3F03}" sibTransId="{13628A3F-6506-4EA4-9994-810F26FC4C93}"/>
    <dgm:cxn modelId="{73BC5559-607B-4434-981B-165AA7C0B135}" srcId="{7F56C53E-5D86-4A2A-BD39-874B1C8BB976}" destId="{84A8C263-38BB-4DD2-B28E-9D6DFD1B104A}" srcOrd="5" destOrd="0" parTransId="{CD6CC9BE-EB34-497F-AAC8-6BEA9DF88A66}" sibTransId="{7F82E2D5-3D9D-4C14-960F-93F88057DC93}"/>
    <dgm:cxn modelId="{CDE9556B-691C-4EAC-AC88-73DDE21825DB}" type="presOf" srcId="{B1FDF055-882E-4407-A02E-A6DD35F5DFB0}" destId="{A48637B1-035F-4F57-87AE-2548037E2D29}" srcOrd="0" destOrd="0" presId="urn:microsoft.com/office/officeart/2005/8/layout/hProcess11"/>
    <dgm:cxn modelId="{3793EE6D-2E72-4FDD-BAD5-7ED3D74D6E3B}" type="presOf" srcId="{84A8C263-38BB-4DD2-B28E-9D6DFD1B104A}" destId="{09408F9D-5B25-4345-9DFC-95C2C10ADEA5}" srcOrd="0" destOrd="0" presId="urn:microsoft.com/office/officeart/2005/8/layout/hProcess11"/>
    <dgm:cxn modelId="{4813D67C-E705-4340-BFD5-7E1955BF51DF}" type="presOf" srcId="{06747293-AD0B-4CF2-9AAB-1F32F7D39DD5}" destId="{EE889484-49D6-42E9-BD79-8DAEBB7B8CB1}" srcOrd="0" destOrd="0" presId="urn:microsoft.com/office/officeart/2005/8/layout/hProcess11"/>
    <dgm:cxn modelId="{B9344984-0AB6-469A-9902-C6CADAAD0C04}" srcId="{7F56C53E-5D86-4A2A-BD39-874B1C8BB976}" destId="{06747293-AD0B-4CF2-9AAB-1F32F7D39DD5}" srcOrd="0" destOrd="0" parTransId="{036DBEFD-8ABC-45F8-BEDE-F52C56AD7FBA}" sibTransId="{E058253C-B057-485C-87A3-97B7FD8310EB}"/>
    <dgm:cxn modelId="{EF164985-2FA5-4D5F-88CB-B4F81A60852D}" srcId="{7F56C53E-5D86-4A2A-BD39-874B1C8BB976}" destId="{9C6F0A91-1705-4F6F-A5BC-D80E33649746}" srcOrd="2" destOrd="0" parTransId="{9F040EA8-081D-4B05-835F-35089735637E}" sibTransId="{4430504B-42C5-4E64-A44F-9C3125B7B1DC}"/>
    <dgm:cxn modelId="{E5911B8F-6E48-46F7-9F4C-0EDBE497AA80}" type="presOf" srcId="{9C6F0A91-1705-4F6F-A5BC-D80E33649746}" destId="{C87DEBE8-B59C-4566-8C96-F2EAD206DCCC}" srcOrd="0" destOrd="0" presId="urn:microsoft.com/office/officeart/2005/8/layout/hProcess11"/>
    <dgm:cxn modelId="{5841B595-926E-4A3C-AFC9-513EBC570A4B}" type="presOf" srcId="{C8E72813-BAA7-4600-9A5A-4EB43BB1156E}" destId="{8CA10D29-CDB9-4A09-9CF8-1D899DFA5C8E}" srcOrd="0" destOrd="0" presId="urn:microsoft.com/office/officeart/2005/8/layout/hProcess11"/>
    <dgm:cxn modelId="{D178AFFB-DC94-4A02-95C4-9BF425EB3AED}" type="presOf" srcId="{7F56C53E-5D86-4A2A-BD39-874B1C8BB976}" destId="{EEF54F37-31BA-4311-9C32-D7077DED5522}" srcOrd="0" destOrd="0" presId="urn:microsoft.com/office/officeart/2005/8/layout/hProcess11"/>
    <dgm:cxn modelId="{330662BA-940B-4EC6-A96F-ECC5FEA8F8CA}" type="presParOf" srcId="{EEF54F37-31BA-4311-9C32-D7077DED5522}" destId="{DD7714FD-8095-4289-9218-070668434606}" srcOrd="0" destOrd="0" presId="urn:microsoft.com/office/officeart/2005/8/layout/hProcess11"/>
    <dgm:cxn modelId="{132CA55B-E7A7-4AE7-B747-E724597535A9}" type="presParOf" srcId="{EEF54F37-31BA-4311-9C32-D7077DED5522}" destId="{96E05AC6-3BF8-4DCD-B7FD-571F6585BC7C}" srcOrd="1" destOrd="0" presId="urn:microsoft.com/office/officeart/2005/8/layout/hProcess11"/>
    <dgm:cxn modelId="{26AE6347-E57A-4233-B957-2A82CA356531}" type="presParOf" srcId="{96E05AC6-3BF8-4DCD-B7FD-571F6585BC7C}" destId="{CB9FEEBC-33D6-4702-8418-BD426B688674}" srcOrd="0" destOrd="0" presId="urn:microsoft.com/office/officeart/2005/8/layout/hProcess11"/>
    <dgm:cxn modelId="{DF928AC0-09DB-4D3D-B4F1-F74160FEE577}" type="presParOf" srcId="{CB9FEEBC-33D6-4702-8418-BD426B688674}" destId="{EE889484-49D6-42E9-BD79-8DAEBB7B8CB1}" srcOrd="0" destOrd="0" presId="urn:microsoft.com/office/officeart/2005/8/layout/hProcess11"/>
    <dgm:cxn modelId="{F41273D5-6618-4644-B547-5C3180809F9A}" type="presParOf" srcId="{CB9FEEBC-33D6-4702-8418-BD426B688674}" destId="{F4E9210D-8330-4800-83C8-39C5FB96FEF4}" srcOrd="1" destOrd="0" presId="urn:microsoft.com/office/officeart/2005/8/layout/hProcess11"/>
    <dgm:cxn modelId="{0F8ED3C6-885C-450D-81BB-32ED88AB3844}" type="presParOf" srcId="{CB9FEEBC-33D6-4702-8418-BD426B688674}" destId="{BBDE783D-483E-437B-B5A8-B0B54F4BCCE9}" srcOrd="2" destOrd="0" presId="urn:microsoft.com/office/officeart/2005/8/layout/hProcess11"/>
    <dgm:cxn modelId="{61C59C22-A962-40B4-BA92-A288FC93A22C}" type="presParOf" srcId="{96E05AC6-3BF8-4DCD-B7FD-571F6585BC7C}" destId="{4324962E-10C7-4796-AA39-61356F333D5A}" srcOrd="1" destOrd="0" presId="urn:microsoft.com/office/officeart/2005/8/layout/hProcess11"/>
    <dgm:cxn modelId="{C3C18D9F-1E5F-42FF-BE6C-5A3FFCD87D01}" type="presParOf" srcId="{96E05AC6-3BF8-4DCD-B7FD-571F6585BC7C}" destId="{03ED94F0-437B-4940-BBE2-CC48499687D7}" srcOrd="2" destOrd="0" presId="urn:microsoft.com/office/officeart/2005/8/layout/hProcess11"/>
    <dgm:cxn modelId="{57D447FA-19ED-4C3F-AE16-7F56DD5075FC}" type="presParOf" srcId="{03ED94F0-437B-4940-BBE2-CC48499687D7}" destId="{730CC417-5DEF-404A-9E70-7493F0EB8E42}" srcOrd="0" destOrd="0" presId="urn:microsoft.com/office/officeart/2005/8/layout/hProcess11"/>
    <dgm:cxn modelId="{815BEF69-79BE-47E5-834A-6F962742FB5C}" type="presParOf" srcId="{03ED94F0-437B-4940-BBE2-CC48499687D7}" destId="{1AE92D42-55DE-45FF-B2A8-F67296B57295}" srcOrd="1" destOrd="0" presId="urn:microsoft.com/office/officeart/2005/8/layout/hProcess11"/>
    <dgm:cxn modelId="{B86B6935-3D5C-4AB5-91F1-56AC9D08EBB9}" type="presParOf" srcId="{03ED94F0-437B-4940-BBE2-CC48499687D7}" destId="{F774E654-C344-4E7C-8A26-698DB5C3A5BB}" srcOrd="2" destOrd="0" presId="urn:microsoft.com/office/officeart/2005/8/layout/hProcess11"/>
    <dgm:cxn modelId="{832781DA-D485-4D02-BF2A-5D175C09A2E0}" type="presParOf" srcId="{96E05AC6-3BF8-4DCD-B7FD-571F6585BC7C}" destId="{DBB9CA21-1FE8-442A-9065-4548A5420AF9}" srcOrd="3" destOrd="0" presId="urn:microsoft.com/office/officeart/2005/8/layout/hProcess11"/>
    <dgm:cxn modelId="{05AC9863-BE4C-4252-A4DD-4E293C1BF6C1}" type="presParOf" srcId="{96E05AC6-3BF8-4DCD-B7FD-571F6585BC7C}" destId="{94E9F1A9-0C07-4485-8B9E-7C9A58A97F19}" srcOrd="4" destOrd="0" presId="urn:microsoft.com/office/officeart/2005/8/layout/hProcess11"/>
    <dgm:cxn modelId="{32825DB0-6568-4428-AC1E-DCA6887CC1C9}" type="presParOf" srcId="{94E9F1A9-0C07-4485-8B9E-7C9A58A97F19}" destId="{C87DEBE8-B59C-4566-8C96-F2EAD206DCCC}" srcOrd="0" destOrd="0" presId="urn:microsoft.com/office/officeart/2005/8/layout/hProcess11"/>
    <dgm:cxn modelId="{5F56872E-8B00-4171-B054-76B946AFB68A}" type="presParOf" srcId="{94E9F1A9-0C07-4485-8B9E-7C9A58A97F19}" destId="{C7E184C3-0ED7-4B2C-8680-3D7DC5C2071A}" srcOrd="1" destOrd="0" presId="urn:microsoft.com/office/officeart/2005/8/layout/hProcess11"/>
    <dgm:cxn modelId="{2A22EF4A-FBA2-4C7A-8667-0429711CBB44}" type="presParOf" srcId="{94E9F1A9-0C07-4485-8B9E-7C9A58A97F19}" destId="{764947C4-8995-45E0-BD49-2CF71EE35A79}" srcOrd="2" destOrd="0" presId="urn:microsoft.com/office/officeart/2005/8/layout/hProcess11"/>
    <dgm:cxn modelId="{1D9540CF-746F-4C3C-89EA-1DAAC01B4DD9}" type="presParOf" srcId="{96E05AC6-3BF8-4DCD-B7FD-571F6585BC7C}" destId="{911F24E3-7C6D-4ABC-94AC-CA6650EB32B0}" srcOrd="5" destOrd="0" presId="urn:microsoft.com/office/officeart/2005/8/layout/hProcess11"/>
    <dgm:cxn modelId="{80A4C5E0-51B9-4D9E-862C-5B817403EF2A}" type="presParOf" srcId="{96E05AC6-3BF8-4DCD-B7FD-571F6585BC7C}" destId="{9628F87C-677D-4565-9AB7-DBD1D5A016F4}" srcOrd="6" destOrd="0" presId="urn:microsoft.com/office/officeart/2005/8/layout/hProcess11"/>
    <dgm:cxn modelId="{86E44306-8A51-4086-A492-7A09FBA512A5}" type="presParOf" srcId="{9628F87C-677D-4565-9AB7-DBD1D5A016F4}" destId="{A48637B1-035F-4F57-87AE-2548037E2D29}" srcOrd="0" destOrd="0" presId="urn:microsoft.com/office/officeart/2005/8/layout/hProcess11"/>
    <dgm:cxn modelId="{74581E64-0FEA-4D52-830B-1945AC3493FD}" type="presParOf" srcId="{9628F87C-677D-4565-9AB7-DBD1D5A016F4}" destId="{FED0C9EA-CBAE-48DD-9FF6-0E68CBA7807A}" srcOrd="1" destOrd="0" presId="urn:microsoft.com/office/officeart/2005/8/layout/hProcess11"/>
    <dgm:cxn modelId="{3BC05674-94A7-4A69-8E34-05F5944B63E7}" type="presParOf" srcId="{9628F87C-677D-4565-9AB7-DBD1D5A016F4}" destId="{071621EA-4D80-4322-9359-E07A2FBB79A3}" srcOrd="2" destOrd="0" presId="urn:microsoft.com/office/officeart/2005/8/layout/hProcess11"/>
    <dgm:cxn modelId="{51E51793-B0F7-4D7F-BE89-B2497D0CA124}" type="presParOf" srcId="{96E05AC6-3BF8-4DCD-B7FD-571F6585BC7C}" destId="{5C4ABAB2-C7D9-46CB-8318-049E0E87FBBC}" srcOrd="7" destOrd="0" presId="urn:microsoft.com/office/officeart/2005/8/layout/hProcess11"/>
    <dgm:cxn modelId="{E2A2F9E0-60BA-40C5-971F-887CB7F08B6D}" type="presParOf" srcId="{96E05AC6-3BF8-4DCD-B7FD-571F6585BC7C}" destId="{4079C76E-0940-465B-B7C7-17D742F28516}" srcOrd="8" destOrd="0" presId="urn:microsoft.com/office/officeart/2005/8/layout/hProcess11"/>
    <dgm:cxn modelId="{B3B90B7E-B62F-4364-A54D-421BE775A3EB}" type="presParOf" srcId="{4079C76E-0940-465B-B7C7-17D742F28516}" destId="{8CA10D29-CDB9-4A09-9CF8-1D899DFA5C8E}" srcOrd="0" destOrd="0" presId="urn:microsoft.com/office/officeart/2005/8/layout/hProcess11"/>
    <dgm:cxn modelId="{59D885FF-3AF2-49B3-8B5B-52A89227C819}" type="presParOf" srcId="{4079C76E-0940-465B-B7C7-17D742F28516}" destId="{BE86E902-16C6-40F3-91E9-4FD1DA2A0759}" srcOrd="1" destOrd="0" presId="urn:microsoft.com/office/officeart/2005/8/layout/hProcess11"/>
    <dgm:cxn modelId="{785AC735-E4A3-4B48-B1A7-8DDFF3DBC6C7}" type="presParOf" srcId="{4079C76E-0940-465B-B7C7-17D742F28516}" destId="{2C5FFB0F-749D-43D3-888D-AA300D289665}" srcOrd="2" destOrd="0" presId="urn:microsoft.com/office/officeart/2005/8/layout/hProcess11"/>
    <dgm:cxn modelId="{724203F7-3B86-4F05-A7EB-563CD4B385C4}" type="presParOf" srcId="{96E05AC6-3BF8-4DCD-B7FD-571F6585BC7C}" destId="{6E216709-B751-485F-9DC5-D9723A9FECF7}" srcOrd="9" destOrd="0" presId="urn:microsoft.com/office/officeart/2005/8/layout/hProcess11"/>
    <dgm:cxn modelId="{B197E9F0-91F5-48FC-98BF-ED4EE90CB66C}" type="presParOf" srcId="{96E05AC6-3BF8-4DCD-B7FD-571F6585BC7C}" destId="{EA1BDD5F-5798-40D7-A9AB-6789E8254114}" srcOrd="10" destOrd="0" presId="urn:microsoft.com/office/officeart/2005/8/layout/hProcess11"/>
    <dgm:cxn modelId="{ACC35E12-49BA-436E-B6A6-A14672A9FFC0}" type="presParOf" srcId="{EA1BDD5F-5798-40D7-A9AB-6789E8254114}" destId="{09408F9D-5B25-4345-9DFC-95C2C10ADEA5}" srcOrd="0" destOrd="0" presId="urn:microsoft.com/office/officeart/2005/8/layout/hProcess11"/>
    <dgm:cxn modelId="{D13D1723-8447-48B2-9C2F-7046072F577D}" type="presParOf" srcId="{EA1BDD5F-5798-40D7-A9AB-6789E8254114}" destId="{A89575C1-5268-4051-B969-94455F164912}" srcOrd="1" destOrd="0" presId="urn:microsoft.com/office/officeart/2005/8/layout/hProcess11"/>
    <dgm:cxn modelId="{1FD36C09-B9E1-4146-A239-FD2EA869EE81}" type="presParOf" srcId="{EA1BDD5F-5798-40D7-A9AB-6789E8254114}" destId="{75E28356-5DE7-4D66-A377-894BDD2C6F7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5E564-AF0A-42CE-9F5E-F334567AFB8F}">
      <dsp:nvSpPr>
        <dsp:cNvPr id="0" name=""/>
        <dsp:cNvSpPr/>
      </dsp:nvSpPr>
      <dsp:spPr>
        <a:xfrm>
          <a:off x="3551" y="67323"/>
          <a:ext cx="3462616" cy="1385046"/>
        </a:xfrm>
        <a:prstGeom prst="rect">
          <a:avLst/>
        </a:prstGeom>
        <a:solidFill>
          <a:schemeClr val="accent6"/>
        </a:solidFill>
        <a:ln w="17145" cap="flat" cmpd="sng" algn="ctr">
          <a:solidFill>
            <a:schemeClr val="lt1">
              <a:shade val="95000"/>
              <a:alpha val="50000"/>
              <a:satMod val="150000"/>
            </a:schemeClr>
          </a:solidFill>
          <a:prstDash val="solid"/>
        </a:ln>
        <a:effectLst/>
      </dsp:spPr>
      <dsp:style>
        <a:lnRef idx="3">
          <a:schemeClr val="lt1"/>
        </a:lnRef>
        <a:fillRef idx="1">
          <a:schemeClr val="accent6"/>
        </a:fillRef>
        <a:effectRef idx="1">
          <a:schemeClr val="accent6"/>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AR" sz="2800" kern="1200" dirty="0" err="1"/>
            <a:t>User</a:t>
          </a:r>
          <a:r>
            <a:rPr lang="es-AR" sz="2800" kern="1200" dirty="0"/>
            <a:t> </a:t>
          </a:r>
          <a:r>
            <a:rPr lang="es-AR" sz="2800" kern="1200" dirty="0" err="1"/>
            <a:t>Story</a:t>
          </a:r>
          <a:endParaRPr lang="en-US" sz="2800" kern="1200" dirty="0"/>
        </a:p>
      </dsp:txBody>
      <dsp:txXfrm>
        <a:off x="3551" y="67323"/>
        <a:ext cx="3462616" cy="1385046"/>
      </dsp:txXfrm>
    </dsp:sp>
    <dsp:sp modelId="{20A49202-45DA-4F5C-B675-A4111720A97B}">
      <dsp:nvSpPr>
        <dsp:cNvPr id="0" name=""/>
        <dsp:cNvSpPr/>
      </dsp:nvSpPr>
      <dsp:spPr>
        <a:xfrm>
          <a:off x="3551" y="1452370"/>
          <a:ext cx="3462616" cy="3925349"/>
        </a:xfrm>
        <a:prstGeom prst="rect">
          <a:avLst/>
        </a:prstGeom>
        <a:noFill/>
        <a:ln w="9525"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s-ES" sz="1600" kern="1200" dirty="0">
              <a:solidFill>
                <a:prstClr val="black">
                  <a:hueOff val="0"/>
                  <a:satOff val="0"/>
                  <a:lumOff val="0"/>
                  <a:alphaOff val="0"/>
                </a:prstClr>
              </a:solidFill>
              <a:latin typeface="Segoe UI"/>
              <a:ea typeface="+mn-ea"/>
              <a:cs typeface="+mn-cs"/>
            </a:rPr>
            <a:t>Descripción de una funcionalidad que debe incorporar un sistema de software.</a:t>
          </a:r>
          <a:endParaRPr lang="en-US" sz="1600" kern="1200" dirty="0">
            <a:solidFill>
              <a:prstClr val="black">
                <a:hueOff val="0"/>
                <a:satOff val="0"/>
                <a:lumOff val="0"/>
                <a:alphaOff val="0"/>
              </a:prstClr>
            </a:solidFill>
            <a:latin typeface="Segoe UI"/>
            <a:ea typeface="+mn-ea"/>
            <a:cs typeface="+mn-cs"/>
          </a:endParaRPr>
        </a:p>
        <a:p>
          <a:pPr marL="171450" lvl="1" indent="-171450" algn="l" defTabSz="711200">
            <a:lnSpc>
              <a:spcPct val="150000"/>
            </a:lnSpc>
            <a:spcBef>
              <a:spcPct val="0"/>
            </a:spcBef>
            <a:spcAft>
              <a:spcPct val="15000"/>
            </a:spcAft>
            <a:buChar char="•"/>
          </a:pPr>
          <a:r>
            <a:rPr lang="es-ES" sz="1600" kern="1200">
              <a:solidFill>
                <a:prstClr val="black">
                  <a:hueOff val="0"/>
                  <a:satOff val="0"/>
                  <a:lumOff val="0"/>
                  <a:alphaOff val="0"/>
                </a:prstClr>
              </a:solidFill>
              <a:latin typeface="Segoe UI"/>
              <a:ea typeface="+mn-ea"/>
              <a:cs typeface="+mn-cs"/>
            </a:rPr>
            <a:t>Su implementación aporta valor al cliente.</a:t>
          </a:r>
          <a:endParaRPr lang="en-US" sz="1600" kern="1200">
            <a:solidFill>
              <a:prstClr val="black">
                <a:hueOff val="0"/>
                <a:satOff val="0"/>
                <a:lumOff val="0"/>
                <a:alphaOff val="0"/>
              </a:prstClr>
            </a:solidFill>
            <a:latin typeface="Segoe UI"/>
            <a:ea typeface="+mn-ea"/>
            <a:cs typeface="+mn-cs"/>
          </a:endParaRPr>
        </a:p>
        <a:p>
          <a:pPr marL="171450" lvl="1" indent="-171450" algn="l" defTabSz="711200">
            <a:lnSpc>
              <a:spcPct val="150000"/>
            </a:lnSpc>
            <a:spcBef>
              <a:spcPct val="0"/>
            </a:spcBef>
            <a:spcAft>
              <a:spcPct val="15000"/>
            </a:spcAft>
            <a:buChar char="•"/>
          </a:pPr>
          <a:r>
            <a:rPr lang="es-AR" sz="1600" kern="1200" dirty="0">
              <a:solidFill>
                <a:prstClr val="black">
                  <a:hueOff val="0"/>
                  <a:satOff val="0"/>
                  <a:lumOff val="0"/>
                  <a:alphaOff val="0"/>
                </a:prstClr>
              </a:solidFill>
              <a:latin typeface="Segoe UI"/>
              <a:ea typeface="+mn-ea"/>
              <a:cs typeface="+mn-cs"/>
            </a:rPr>
            <a:t>Es estimable.</a:t>
          </a:r>
          <a:endParaRPr lang="en-US" sz="1600" kern="1200" dirty="0">
            <a:solidFill>
              <a:prstClr val="black">
                <a:hueOff val="0"/>
                <a:satOff val="0"/>
                <a:lumOff val="0"/>
                <a:alphaOff val="0"/>
              </a:prstClr>
            </a:solidFill>
            <a:latin typeface="Segoe UI"/>
            <a:ea typeface="+mn-ea"/>
            <a:cs typeface="+mn-cs"/>
          </a:endParaRPr>
        </a:p>
      </dsp:txBody>
      <dsp:txXfrm>
        <a:off x="3551" y="1452370"/>
        <a:ext cx="3462616" cy="3925349"/>
      </dsp:txXfrm>
    </dsp:sp>
    <dsp:sp modelId="{E1D7E499-25EF-45CC-97E8-5FAAC6C1A143}">
      <dsp:nvSpPr>
        <dsp:cNvPr id="0" name=""/>
        <dsp:cNvSpPr/>
      </dsp:nvSpPr>
      <dsp:spPr>
        <a:xfrm>
          <a:off x="3950933" y="67323"/>
          <a:ext cx="3462616" cy="1385046"/>
        </a:xfrm>
        <a:prstGeom prst="rect">
          <a:avLst/>
        </a:prstGeom>
        <a:solidFill>
          <a:schemeClr val="accent6"/>
        </a:solidFill>
        <a:ln w="17145" cap="flat" cmpd="sng" algn="ctr">
          <a:solidFill>
            <a:schemeClr val="lt1">
              <a:shade val="95000"/>
              <a:alpha val="50000"/>
              <a:satMod val="150000"/>
            </a:schemeClr>
          </a:solidFill>
          <a:prstDash val="solid"/>
        </a:ln>
        <a:effectLst/>
      </dsp:spPr>
      <dsp:style>
        <a:lnRef idx="3">
          <a:schemeClr val="lt1"/>
        </a:lnRef>
        <a:fillRef idx="1">
          <a:schemeClr val="accent6"/>
        </a:fillRef>
        <a:effectRef idx="1">
          <a:schemeClr val="accent6"/>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AR" sz="2800" kern="1200" err="1">
              <a:solidFill>
                <a:prstClr val="white"/>
              </a:solidFill>
              <a:latin typeface="Segoe UI"/>
              <a:ea typeface="+mn-ea"/>
              <a:cs typeface="+mn-cs"/>
            </a:rPr>
            <a:t>Epic</a:t>
          </a:r>
          <a:endParaRPr lang="en-US" sz="2800" kern="1200">
            <a:solidFill>
              <a:prstClr val="white"/>
            </a:solidFill>
            <a:latin typeface="Segoe UI"/>
            <a:ea typeface="+mn-ea"/>
            <a:cs typeface="+mn-cs"/>
          </a:endParaRPr>
        </a:p>
      </dsp:txBody>
      <dsp:txXfrm>
        <a:off x="3950933" y="67323"/>
        <a:ext cx="3462616" cy="1385046"/>
      </dsp:txXfrm>
    </dsp:sp>
    <dsp:sp modelId="{7ADAD1AA-4B78-4FAE-B424-9EEE4D9B57C3}">
      <dsp:nvSpPr>
        <dsp:cNvPr id="0" name=""/>
        <dsp:cNvSpPr/>
      </dsp:nvSpPr>
      <dsp:spPr>
        <a:xfrm>
          <a:off x="3950933" y="1452370"/>
          <a:ext cx="3462616" cy="3925349"/>
        </a:xfrm>
        <a:prstGeom prst="rect">
          <a:avLst/>
        </a:prstGeom>
        <a:noFill/>
        <a:ln w="9525"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s-ES" sz="1600" kern="1200"/>
            <a:t>Es una historia de usuario que tiene GRAN tamaño.</a:t>
          </a:r>
          <a:endParaRPr lang="en-US" sz="1600" kern="1200"/>
        </a:p>
        <a:p>
          <a:pPr marL="171450" lvl="1" indent="-171450" algn="l" defTabSz="711200">
            <a:lnSpc>
              <a:spcPct val="150000"/>
            </a:lnSpc>
            <a:spcBef>
              <a:spcPct val="0"/>
            </a:spcBef>
            <a:spcAft>
              <a:spcPct val="15000"/>
            </a:spcAft>
            <a:buChar char="•"/>
          </a:pPr>
          <a:r>
            <a:rPr lang="es-ES" sz="1600" kern="1200" dirty="0"/>
            <a:t>El equipo lo descompone en historias más pequeñas con un tamaño más adecuado para ser gestionada con los principios y técnicas ágiles: estimación y seguimiento cercano.</a:t>
          </a:r>
          <a:endParaRPr lang="en-US" sz="1600" kern="1200" dirty="0"/>
        </a:p>
        <a:p>
          <a:pPr marL="171450" lvl="1" indent="-171450" algn="l" defTabSz="711200">
            <a:lnSpc>
              <a:spcPct val="150000"/>
            </a:lnSpc>
            <a:spcBef>
              <a:spcPct val="0"/>
            </a:spcBef>
            <a:spcAft>
              <a:spcPct val="15000"/>
            </a:spcAft>
            <a:buChar char="•"/>
          </a:pPr>
          <a:r>
            <a:rPr lang="es-AR" sz="1600" kern="1200"/>
            <a:t>Es estimable.</a:t>
          </a:r>
          <a:endParaRPr lang="en-US" sz="1600" kern="1200"/>
        </a:p>
      </dsp:txBody>
      <dsp:txXfrm>
        <a:off x="3950933" y="1452370"/>
        <a:ext cx="3462616" cy="3925349"/>
      </dsp:txXfrm>
    </dsp:sp>
    <dsp:sp modelId="{E5303B2D-E4A8-40EE-A12E-3DF90A59AE96}">
      <dsp:nvSpPr>
        <dsp:cNvPr id="0" name=""/>
        <dsp:cNvSpPr/>
      </dsp:nvSpPr>
      <dsp:spPr>
        <a:xfrm>
          <a:off x="7898316" y="67323"/>
          <a:ext cx="3462616" cy="1385046"/>
        </a:xfrm>
        <a:prstGeom prst="rect">
          <a:avLst/>
        </a:prstGeom>
        <a:solidFill>
          <a:schemeClr val="accent6"/>
        </a:solidFill>
        <a:ln w="17145" cap="flat" cmpd="sng" algn="ctr">
          <a:solidFill>
            <a:schemeClr val="lt1">
              <a:shade val="95000"/>
              <a:alpha val="50000"/>
              <a:satMod val="150000"/>
            </a:schemeClr>
          </a:solidFill>
          <a:prstDash val="solid"/>
        </a:ln>
        <a:effectLst/>
      </dsp:spPr>
      <dsp:style>
        <a:lnRef idx="3">
          <a:schemeClr val="lt1"/>
        </a:lnRef>
        <a:fillRef idx="1">
          <a:schemeClr val="accent6"/>
        </a:fillRef>
        <a:effectRef idx="1">
          <a:schemeClr val="accent6"/>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AR" sz="2800" kern="1200" err="1">
              <a:solidFill>
                <a:prstClr val="white"/>
              </a:solidFill>
              <a:latin typeface="Segoe UI"/>
              <a:ea typeface="+mn-ea"/>
              <a:cs typeface="+mn-cs"/>
            </a:rPr>
            <a:t>Feature</a:t>
          </a:r>
          <a:endParaRPr lang="en-US" sz="2800" kern="1200">
            <a:solidFill>
              <a:prstClr val="white"/>
            </a:solidFill>
            <a:latin typeface="Segoe UI"/>
            <a:ea typeface="+mn-ea"/>
            <a:cs typeface="+mn-cs"/>
          </a:endParaRPr>
        </a:p>
      </dsp:txBody>
      <dsp:txXfrm>
        <a:off x="7898316" y="67323"/>
        <a:ext cx="3462616" cy="1385046"/>
      </dsp:txXfrm>
    </dsp:sp>
    <dsp:sp modelId="{67A669F1-9360-4817-8705-85E5CCA4E7AC}">
      <dsp:nvSpPr>
        <dsp:cNvPr id="0" name=""/>
        <dsp:cNvSpPr/>
      </dsp:nvSpPr>
      <dsp:spPr>
        <a:xfrm>
          <a:off x="7898316" y="1452370"/>
          <a:ext cx="3462616" cy="3925349"/>
        </a:xfrm>
        <a:prstGeom prst="rect">
          <a:avLst/>
        </a:prstGeom>
        <a:noFill/>
        <a:ln w="9525"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s-ES" sz="1600" kern="1200"/>
            <a:t>Colección de historias de usuario relacionadas.</a:t>
          </a:r>
          <a:endParaRPr lang="en-US" sz="1600" kern="1200"/>
        </a:p>
        <a:p>
          <a:pPr marL="171450" lvl="1" indent="-171450" algn="l" defTabSz="711200">
            <a:lnSpc>
              <a:spcPct val="150000"/>
            </a:lnSpc>
            <a:spcBef>
              <a:spcPct val="0"/>
            </a:spcBef>
            <a:spcAft>
              <a:spcPct val="15000"/>
            </a:spcAft>
            <a:buChar char="•"/>
          </a:pPr>
          <a:r>
            <a:rPr lang="es-AR" sz="1600" kern="1200" dirty="0"/>
            <a:t>Permite agruparlas y relacionarlas para fines administrativos.</a:t>
          </a:r>
          <a:endParaRPr lang="en-US" sz="1600" kern="1200" dirty="0"/>
        </a:p>
      </dsp:txBody>
      <dsp:txXfrm>
        <a:off x="7898316" y="1452370"/>
        <a:ext cx="3462616" cy="3925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5E564-AF0A-42CE-9F5E-F334567AFB8F}">
      <dsp:nvSpPr>
        <dsp:cNvPr id="0" name=""/>
        <dsp:cNvSpPr/>
      </dsp:nvSpPr>
      <dsp:spPr>
        <a:xfrm>
          <a:off x="3551" y="22717"/>
          <a:ext cx="3462616" cy="1385046"/>
        </a:xfrm>
        <a:prstGeom prst="rect">
          <a:avLst/>
        </a:prstGeom>
        <a:solidFill>
          <a:schemeClr val="accent6"/>
        </a:solidFill>
        <a:ln w="17145" cap="flat" cmpd="sng" algn="ctr">
          <a:solidFill>
            <a:schemeClr val="lt1">
              <a:shade val="95000"/>
              <a:alpha val="50000"/>
              <a:satMod val="150000"/>
            </a:schemeClr>
          </a:solidFill>
          <a:prstDash val="solid"/>
        </a:ln>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s-AR" sz="2400" kern="1200" err="1"/>
            <a:t>Task</a:t>
          </a:r>
          <a:endParaRPr lang="en-US" sz="2400" kern="1200"/>
        </a:p>
      </dsp:txBody>
      <dsp:txXfrm>
        <a:off x="3551" y="22717"/>
        <a:ext cx="3462616" cy="1385046"/>
      </dsp:txXfrm>
    </dsp:sp>
    <dsp:sp modelId="{20A49202-45DA-4F5C-B675-A4111720A97B}">
      <dsp:nvSpPr>
        <dsp:cNvPr id="0" name=""/>
        <dsp:cNvSpPr/>
      </dsp:nvSpPr>
      <dsp:spPr>
        <a:xfrm>
          <a:off x="3551" y="1407763"/>
          <a:ext cx="3462616" cy="4014562"/>
        </a:xfrm>
        <a:prstGeom prst="rect">
          <a:avLst/>
        </a:prstGeom>
        <a:no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s-ES" sz="1600" kern="1200" dirty="0"/>
            <a:t>Unidad de trabajo gestionada por el equipo.</a:t>
          </a:r>
          <a:endParaRPr lang="en-US" sz="1600" kern="1200" dirty="0"/>
        </a:p>
        <a:p>
          <a:pPr marL="171450" lvl="1" indent="-171450" algn="l" defTabSz="711200">
            <a:lnSpc>
              <a:spcPct val="150000"/>
            </a:lnSpc>
            <a:spcBef>
              <a:spcPct val="0"/>
            </a:spcBef>
            <a:spcAft>
              <a:spcPct val="15000"/>
            </a:spcAft>
            <a:buChar char="•"/>
          </a:pPr>
          <a:r>
            <a:rPr lang="es-ES" sz="1600" kern="1200" dirty="0"/>
            <a:t>Se asigna a una persona para su realización.</a:t>
          </a:r>
          <a:endParaRPr lang="en-US" sz="1600" kern="1200" dirty="0"/>
        </a:p>
        <a:p>
          <a:pPr marL="171450" lvl="1" indent="-171450" algn="l" defTabSz="711200">
            <a:lnSpc>
              <a:spcPct val="150000"/>
            </a:lnSpc>
            <a:spcBef>
              <a:spcPct val="0"/>
            </a:spcBef>
            <a:spcAft>
              <a:spcPct val="15000"/>
            </a:spcAft>
            <a:buChar char="•"/>
          </a:pPr>
          <a:r>
            <a:rPr lang="es-ES" sz="1600" kern="1200" dirty="0"/>
            <a:t>Es recomendable que el esfuerzo estimado parara llevarla a cabo sea como máximo el equivalente a 1 día.</a:t>
          </a:r>
          <a:endParaRPr lang="en-US" sz="1600" kern="1200" dirty="0"/>
        </a:p>
        <a:p>
          <a:pPr marL="171450" lvl="1" indent="-171450" algn="l" defTabSz="711200">
            <a:lnSpc>
              <a:spcPct val="150000"/>
            </a:lnSpc>
            <a:spcBef>
              <a:spcPct val="0"/>
            </a:spcBef>
            <a:spcAft>
              <a:spcPct val="15000"/>
            </a:spcAft>
            <a:buChar char="•"/>
          </a:pPr>
          <a:r>
            <a:rPr lang="es-AR" sz="1600" kern="1200" dirty="0"/>
            <a:t>Es estimable.</a:t>
          </a:r>
          <a:endParaRPr lang="en-US" sz="1600" kern="1200" dirty="0"/>
        </a:p>
      </dsp:txBody>
      <dsp:txXfrm>
        <a:off x="3551" y="1407763"/>
        <a:ext cx="3462616" cy="4014562"/>
      </dsp:txXfrm>
    </dsp:sp>
    <dsp:sp modelId="{E1D7E499-25EF-45CC-97E8-5FAAC6C1A143}">
      <dsp:nvSpPr>
        <dsp:cNvPr id="0" name=""/>
        <dsp:cNvSpPr/>
      </dsp:nvSpPr>
      <dsp:spPr>
        <a:xfrm>
          <a:off x="3950933" y="22717"/>
          <a:ext cx="3462616" cy="1385046"/>
        </a:xfrm>
        <a:prstGeom prst="rect">
          <a:avLst/>
        </a:prstGeom>
        <a:solidFill>
          <a:schemeClr val="accent6"/>
        </a:solidFill>
        <a:ln w="17145" cap="flat" cmpd="sng" algn="ctr">
          <a:solidFill>
            <a:schemeClr val="lt1">
              <a:shade val="95000"/>
              <a:alpha val="50000"/>
              <a:satMod val="150000"/>
            </a:schemeClr>
          </a:solidFill>
          <a:prstDash val="solid"/>
        </a:ln>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s-AR" sz="2400" kern="1200" dirty="0">
              <a:solidFill>
                <a:prstClr val="white"/>
              </a:solidFill>
              <a:latin typeface="Segoe UI"/>
              <a:ea typeface="+mn-ea"/>
              <a:cs typeface="+mn-cs"/>
            </a:rPr>
            <a:t>Bug</a:t>
          </a:r>
          <a:endParaRPr lang="en-US" sz="2400" kern="1200" dirty="0">
            <a:solidFill>
              <a:prstClr val="white"/>
            </a:solidFill>
            <a:latin typeface="Segoe UI"/>
            <a:ea typeface="+mn-ea"/>
            <a:cs typeface="+mn-cs"/>
          </a:endParaRPr>
        </a:p>
      </dsp:txBody>
      <dsp:txXfrm>
        <a:off x="3950933" y="22717"/>
        <a:ext cx="3462616" cy="1385046"/>
      </dsp:txXfrm>
    </dsp:sp>
    <dsp:sp modelId="{7ADAD1AA-4B78-4FAE-B424-9EEE4D9B57C3}">
      <dsp:nvSpPr>
        <dsp:cNvPr id="0" name=""/>
        <dsp:cNvSpPr/>
      </dsp:nvSpPr>
      <dsp:spPr>
        <a:xfrm>
          <a:off x="3950933" y="1407763"/>
          <a:ext cx="3462616" cy="4014562"/>
        </a:xfrm>
        <a:prstGeom prst="rect">
          <a:avLst/>
        </a:prstGeom>
        <a:no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s-ES" sz="1600" kern="1200"/>
            <a:t>Es un problema "en el código" confirmado por un desarrollador.</a:t>
          </a:r>
          <a:endParaRPr lang="en-US" sz="1600" kern="1200"/>
        </a:p>
        <a:p>
          <a:pPr marL="171450" lvl="1" indent="-171450" algn="l" defTabSz="711200">
            <a:lnSpc>
              <a:spcPct val="150000"/>
            </a:lnSpc>
            <a:spcBef>
              <a:spcPct val="0"/>
            </a:spcBef>
            <a:spcAft>
              <a:spcPct val="15000"/>
            </a:spcAft>
            <a:buChar char="•"/>
          </a:pPr>
          <a:r>
            <a:rPr lang="es-ES" sz="1600" kern="1200" dirty="0"/>
            <a:t>La información puede ser proporcionada como posibles causas y soluciones.</a:t>
          </a:r>
          <a:endParaRPr lang="en-US" sz="1600" kern="1200" dirty="0"/>
        </a:p>
        <a:p>
          <a:pPr marL="171450" lvl="1" indent="-171450" algn="l" defTabSz="711200">
            <a:lnSpc>
              <a:spcPct val="150000"/>
            </a:lnSpc>
            <a:spcBef>
              <a:spcPct val="0"/>
            </a:spcBef>
            <a:spcAft>
              <a:spcPct val="15000"/>
            </a:spcAft>
            <a:buChar char="•"/>
          </a:pPr>
          <a:r>
            <a:rPr lang="es-AR" sz="1600" kern="1200"/>
            <a:t>Es estimable.</a:t>
          </a:r>
          <a:endParaRPr lang="en-US" sz="1600" kern="1200"/>
        </a:p>
      </dsp:txBody>
      <dsp:txXfrm>
        <a:off x="3950933" y="1407763"/>
        <a:ext cx="3462616" cy="4014562"/>
      </dsp:txXfrm>
    </dsp:sp>
    <dsp:sp modelId="{E5303B2D-E4A8-40EE-A12E-3DF90A59AE96}">
      <dsp:nvSpPr>
        <dsp:cNvPr id="0" name=""/>
        <dsp:cNvSpPr/>
      </dsp:nvSpPr>
      <dsp:spPr>
        <a:xfrm>
          <a:off x="7898316" y="22717"/>
          <a:ext cx="3462616" cy="1385046"/>
        </a:xfrm>
        <a:prstGeom prst="rect">
          <a:avLst/>
        </a:prstGeom>
        <a:solidFill>
          <a:schemeClr val="accent6"/>
        </a:solidFill>
        <a:ln w="17145" cap="flat" cmpd="sng" algn="ctr">
          <a:solidFill>
            <a:schemeClr val="lt1">
              <a:shade val="95000"/>
              <a:alpha val="50000"/>
              <a:satMod val="150000"/>
            </a:schemeClr>
          </a:solidFill>
          <a:prstDash val="solid"/>
        </a:ln>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s-AR" sz="2400" kern="1200" err="1">
              <a:solidFill>
                <a:prstClr val="white"/>
              </a:solidFill>
              <a:latin typeface="Segoe UI"/>
              <a:ea typeface="+mn-ea"/>
              <a:cs typeface="+mn-cs"/>
            </a:rPr>
            <a:t>Issue</a:t>
          </a:r>
          <a:endParaRPr lang="en-US" sz="2400" kern="1200">
            <a:solidFill>
              <a:prstClr val="white"/>
            </a:solidFill>
            <a:latin typeface="Segoe UI"/>
            <a:ea typeface="+mn-ea"/>
            <a:cs typeface="+mn-cs"/>
          </a:endParaRPr>
        </a:p>
      </dsp:txBody>
      <dsp:txXfrm>
        <a:off x="7898316" y="22717"/>
        <a:ext cx="3462616" cy="1385046"/>
      </dsp:txXfrm>
    </dsp:sp>
    <dsp:sp modelId="{67A669F1-9360-4817-8705-85E5CCA4E7AC}">
      <dsp:nvSpPr>
        <dsp:cNvPr id="0" name=""/>
        <dsp:cNvSpPr/>
      </dsp:nvSpPr>
      <dsp:spPr>
        <a:xfrm>
          <a:off x="7898316" y="1407763"/>
          <a:ext cx="3462616" cy="4014562"/>
        </a:xfrm>
        <a:prstGeom prst="rect">
          <a:avLst/>
        </a:prstGeom>
        <a:no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s-ES" sz="1600" kern="1200"/>
            <a:t>Cubre todo lo que puede requerir algún trabajo o investigación.</a:t>
          </a:r>
          <a:endParaRPr lang="en-US" sz="1600" kern="1200"/>
        </a:p>
        <a:p>
          <a:pPr marL="171450" lvl="1" indent="-171450" algn="l" defTabSz="711200">
            <a:lnSpc>
              <a:spcPct val="150000"/>
            </a:lnSpc>
            <a:spcBef>
              <a:spcPct val="0"/>
            </a:spcBef>
            <a:spcAft>
              <a:spcPct val="15000"/>
            </a:spcAft>
            <a:buChar char="•"/>
          </a:pPr>
          <a:r>
            <a:rPr lang="es-ES" sz="1600" kern="1200" dirty="0"/>
            <a:t>No es necesariamente un problema con el código.</a:t>
          </a:r>
          <a:endParaRPr lang="en-US" sz="1600" kern="1200" dirty="0"/>
        </a:p>
        <a:p>
          <a:pPr marL="171450" lvl="1" indent="-171450" algn="l" defTabSz="711200">
            <a:lnSpc>
              <a:spcPct val="150000"/>
            </a:lnSpc>
            <a:spcBef>
              <a:spcPct val="0"/>
            </a:spcBef>
            <a:spcAft>
              <a:spcPct val="15000"/>
            </a:spcAft>
            <a:buChar char="•"/>
          </a:pPr>
          <a:r>
            <a:rPr lang="es-ES" sz="1600" kern="1200"/>
            <a:t>Si se plantea un problema, lo que requiere un cambio en el proyecto, puede dar lugar a un error o tarea</a:t>
          </a:r>
          <a:endParaRPr lang="en-US" sz="1600" kern="1200"/>
        </a:p>
        <a:p>
          <a:pPr marL="171450" lvl="1" indent="-171450" algn="l" defTabSz="711200">
            <a:lnSpc>
              <a:spcPct val="150000"/>
            </a:lnSpc>
            <a:spcBef>
              <a:spcPct val="0"/>
            </a:spcBef>
            <a:spcAft>
              <a:spcPct val="15000"/>
            </a:spcAft>
            <a:buChar char="•"/>
          </a:pPr>
          <a:r>
            <a:rPr lang="es-AR" sz="1600" kern="1200"/>
            <a:t>Es estimable.</a:t>
          </a:r>
          <a:endParaRPr lang="en-US" sz="1600" kern="1200"/>
        </a:p>
      </dsp:txBody>
      <dsp:txXfrm>
        <a:off x="7898316" y="1407763"/>
        <a:ext cx="3462616" cy="4014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714FD-8095-4289-9218-070668434606}">
      <dsp:nvSpPr>
        <dsp:cNvPr id="0" name=""/>
        <dsp:cNvSpPr/>
      </dsp:nvSpPr>
      <dsp:spPr>
        <a:xfrm>
          <a:off x="0" y="538730"/>
          <a:ext cx="11323776" cy="718307"/>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89484-49D6-42E9-BD79-8DAEBB7B8CB1}">
      <dsp:nvSpPr>
        <dsp:cNvPr id="0" name=""/>
        <dsp:cNvSpPr/>
      </dsp:nvSpPr>
      <dsp:spPr>
        <a:xfrm>
          <a:off x="4933" y="0"/>
          <a:ext cx="1512785" cy="718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ES" sz="1600" b="0" i="0" strike="noStrike" kern="1200" cap="none" baseline="0" dirty="0">
              <a:solidFill>
                <a:schemeClr val="tx1"/>
              </a:solidFill>
              <a:effectLst/>
              <a:latin typeface="Segoe UI"/>
              <a:ea typeface="Segoe UI"/>
              <a:cs typeface="Segoe UI"/>
            </a:rPr>
            <a:t>Crear una rama</a:t>
          </a:r>
        </a:p>
      </dsp:txBody>
      <dsp:txXfrm>
        <a:off x="4933" y="0"/>
        <a:ext cx="1512785" cy="718307"/>
      </dsp:txXfrm>
    </dsp:sp>
    <dsp:sp modelId="{F4E9210D-8330-4800-83C8-39C5FB96FEF4}">
      <dsp:nvSpPr>
        <dsp:cNvPr id="0" name=""/>
        <dsp:cNvSpPr/>
      </dsp:nvSpPr>
      <dsp:spPr>
        <a:xfrm>
          <a:off x="671537" y="808096"/>
          <a:ext cx="179576" cy="179576"/>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0CC417-5DEF-404A-9E70-7493F0EB8E42}">
      <dsp:nvSpPr>
        <dsp:cNvPr id="0" name=""/>
        <dsp:cNvSpPr/>
      </dsp:nvSpPr>
      <dsp:spPr>
        <a:xfrm>
          <a:off x="1593358" y="1077461"/>
          <a:ext cx="1512785" cy="718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ES" sz="1600" b="0" i="0" strike="noStrike" kern="1200" cap="none" baseline="0" dirty="0">
              <a:solidFill>
                <a:schemeClr val="tx1"/>
              </a:solidFill>
              <a:effectLst/>
              <a:latin typeface="Segoe UI"/>
              <a:ea typeface="Segoe UI"/>
              <a:cs typeface="Segoe UI"/>
            </a:rPr>
            <a:t>Realización de cambios</a:t>
          </a:r>
        </a:p>
      </dsp:txBody>
      <dsp:txXfrm>
        <a:off x="1593358" y="1077461"/>
        <a:ext cx="1512785" cy="718307"/>
      </dsp:txXfrm>
    </dsp:sp>
    <dsp:sp modelId="{1AE92D42-55DE-45FF-B2A8-F67296B57295}">
      <dsp:nvSpPr>
        <dsp:cNvPr id="0" name=""/>
        <dsp:cNvSpPr/>
      </dsp:nvSpPr>
      <dsp:spPr>
        <a:xfrm>
          <a:off x="2259962" y="808096"/>
          <a:ext cx="179576" cy="179576"/>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DEBE8-B59C-4566-8C96-F2EAD206DCCC}">
      <dsp:nvSpPr>
        <dsp:cNvPr id="0" name=""/>
        <dsp:cNvSpPr/>
      </dsp:nvSpPr>
      <dsp:spPr>
        <a:xfrm>
          <a:off x="3181783" y="0"/>
          <a:ext cx="2239406" cy="718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ES" sz="1600" b="0" i="0" strike="noStrike" kern="1200" cap="none" baseline="0" dirty="0">
              <a:solidFill>
                <a:schemeClr val="tx1"/>
              </a:solidFill>
              <a:effectLst/>
              <a:latin typeface="Segoe UI"/>
              <a:ea typeface="Segoe UI"/>
              <a:cs typeface="Segoe UI"/>
            </a:rPr>
            <a:t>Crear una solicitud </a:t>
          </a:r>
          <a:br>
            <a:rPr lang="es-ES" sz="1600" b="0" i="0" strike="noStrike" kern="1200" cap="none" baseline="0" dirty="0">
              <a:solidFill>
                <a:schemeClr val="tx1"/>
              </a:solidFill>
              <a:effectLst/>
              <a:latin typeface="Segoe UI"/>
              <a:ea typeface="Segoe UI"/>
              <a:cs typeface="Segoe UI"/>
            </a:rPr>
          </a:br>
          <a:r>
            <a:rPr lang="es-ES" sz="1600" b="0" i="0" strike="noStrike" kern="1200" cap="none" baseline="0" dirty="0">
              <a:solidFill>
                <a:schemeClr val="tx1"/>
              </a:solidFill>
              <a:effectLst/>
              <a:latin typeface="Segoe UI"/>
              <a:ea typeface="Segoe UI"/>
              <a:cs typeface="Segoe UI"/>
            </a:rPr>
            <a:t>de incorporación </a:t>
          </a:r>
          <a:br>
            <a:rPr lang="es-ES" sz="1600" b="0" i="0" strike="noStrike" kern="1200" cap="none" baseline="0" dirty="0">
              <a:solidFill>
                <a:schemeClr val="tx1"/>
              </a:solidFill>
              <a:effectLst/>
              <a:latin typeface="Segoe UI"/>
              <a:ea typeface="Segoe UI"/>
              <a:cs typeface="Segoe UI"/>
            </a:rPr>
          </a:br>
          <a:r>
            <a:rPr lang="es-ES" sz="1600" b="0" i="0" strike="noStrike" kern="1200" cap="none" baseline="0" dirty="0">
              <a:solidFill>
                <a:schemeClr val="tx1"/>
              </a:solidFill>
              <a:effectLst/>
              <a:latin typeface="Segoe UI"/>
              <a:ea typeface="Segoe UI"/>
              <a:cs typeface="Segoe UI"/>
            </a:rPr>
            <a:t>de cambios</a:t>
          </a:r>
        </a:p>
      </dsp:txBody>
      <dsp:txXfrm>
        <a:off x="3181783" y="0"/>
        <a:ext cx="2239406" cy="718307"/>
      </dsp:txXfrm>
    </dsp:sp>
    <dsp:sp modelId="{C7E184C3-0ED7-4B2C-8680-3D7DC5C2071A}">
      <dsp:nvSpPr>
        <dsp:cNvPr id="0" name=""/>
        <dsp:cNvSpPr/>
      </dsp:nvSpPr>
      <dsp:spPr>
        <a:xfrm>
          <a:off x="4211698" y="808096"/>
          <a:ext cx="179576" cy="179576"/>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8637B1-035F-4F57-87AE-2548037E2D29}">
      <dsp:nvSpPr>
        <dsp:cNvPr id="0" name=""/>
        <dsp:cNvSpPr/>
      </dsp:nvSpPr>
      <dsp:spPr>
        <a:xfrm>
          <a:off x="5496829" y="1077461"/>
          <a:ext cx="1512785" cy="718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ES" sz="1600" b="0" i="0" strike="noStrike" kern="1200" cap="none" baseline="0" dirty="0">
              <a:solidFill>
                <a:schemeClr val="tx1"/>
              </a:solidFill>
              <a:effectLst/>
              <a:latin typeface="Segoe UI"/>
              <a:ea typeface="Segoe UI"/>
              <a:cs typeface="Segoe UI"/>
            </a:rPr>
            <a:t>Abordar comentarios de revisión</a:t>
          </a:r>
          <a:endParaRPr lang="en-US" sz="1600" b="0" kern="1200" dirty="0">
            <a:solidFill>
              <a:schemeClr val="tx1"/>
            </a:solidFill>
          </a:endParaRPr>
        </a:p>
      </dsp:txBody>
      <dsp:txXfrm>
        <a:off x="5496829" y="1077461"/>
        <a:ext cx="1512785" cy="718307"/>
      </dsp:txXfrm>
    </dsp:sp>
    <dsp:sp modelId="{FED0C9EA-CBAE-48DD-9FF6-0E68CBA7807A}">
      <dsp:nvSpPr>
        <dsp:cNvPr id="0" name=""/>
        <dsp:cNvSpPr/>
      </dsp:nvSpPr>
      <dsp:spPr>
        <a:xfrm>
          <a:off x="6163433" y="808096"/>
          <a:ext cx="179576" cy="179576"/>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A10D29-CDB9-4A09-9CF8-1D899DFA5C8E}">
      <dsp:nvSpPr>
        <dsp:cNvPr id="0" name=""/>
        <dsp:cNvSpPr/>
      </dsp:nvSpPr>
      <dsp:spPr>
        <a:xfrm>
          <a:off x="7085254" y="0"/>
          <a:ext cx="1512785" cy="718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ES" sz="1600" b="0" i="0" strike="noStrike" kern="1200" cap="none" baseline="0" dirty="0">
              <a:solidFill>
                <a:schemeClr val="tx1"/>
              </a:solidFill>
              <a:effectLst/>
              <a:latin typeface="Segoe UI"/>
              <a:ea typeface="Segoe UI"/>
              <a:cs typeface="Segoe UI"/>
            </a:rPr>
            <a:t>Fusiona tu solicitud de cambios</a:t>
          </a:r>
        </a:p>
      </dsp:txBody>
      <dsp:txXfrm>
        <a:off x="7085254" y="0"/>
        <a:ext cx="1512785" cy="718307"/>
      </dsp:txXfrm>
    </dsp:sp>
    <dsp:sp modelId="{BE86E902-16C6-40F3-91E9-4FD1DA2A0759}">
      <dsp:nvSpPr>
        <dsp:cNvPr id="0" name=""/>
        <dsp:cNvSpPr/>
      </dsp:nvSpPr>
      <dsp:spPr>
        <a:xfrm>
          <a:off x="7751858" y="808096"/>
          <a:ext cx="179576" cy="179576"/>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408F9D-5B25-4345-9DFC-95C2C10ADEA5}">
      <dsp:nvSpPr>
        <dsp:cNvPr id="0" name=""/>
        <dsp:cNvSpPr/>
      </dsp:nvSpPr>
      <dsp:spPr>
        <a:xfrm>
          <a:off x="8673679" y="1077461"/>
          <a:ext cx="1512785" cy="718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ES" sz="1600" b="0" i="0" strike="noStrike" kern="1200" cap="none" baseline="0" dirty="0">
              <a:solidFill>
                <a:schemeClr val="tx1"/>
              </a:solidFill>
              <a:effectLst/>
              <a:latin typeface="Segoe UI"/>
              <a:ea typeface="Segoe UI"/>
              <a:cs typeface="Segoe UI"/>
            </a:rPr>
            <a:t>Borra tu rama</a:t>
          </a:r>
        </a:p>
      </dsp:txBody>
      <dsp:txXfrm>
        <a:off x="8673679" y="1077461"/>
        <a:ext cx="1512785" cy="718307"/>
      </dsp:txXfrm>
    </dsp:sp>
    <dsp:sp modelId="{A89575C1-5268-4051-B969-94455F164912}">
      <dsp:nvSpPr>
        <dsp:cNvPr id="0" name=""/>
        <dsp:cNvSpPr/>
      </dsp:nvSpPr>
      <dsp:spPr>
        <a:xfrm>
          <a:off x="9340283" y="808096"/>
          <a:ext cx="179576" cy="179576"/>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8/19/25</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‹Nº›</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8/19/25</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‹Nº›</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xp123.com/articles/invest-in-good-stories-and-smart-task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it-scm.com/docs/git-filter-branch#_warnin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3957885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60019-4D7A-328C-5396-433C22E4DB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F101E-A8D4-8B6F-F2ED-757A28CCD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6E5D6-56EE-E91D-A44E-3730511B40A4}"/>
              </a:ext>
            </a:extLst>
          </p:cNvPr>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a:extLst>
              <a:ext uri="{FF2B5EF4-FFF2-40B4-BE49-F238E27FC236}">
                <a16:creationId xmlns:a16="http://schemas.microsoft.com/office/drawing/2014/main" id="{926AF645-84D3-0D63-77A7-EBDDAA095044}"/>
              </a:ext>
            </a:extLst>
          </p:cNvPr>
          <p:cNvSpPr>
            <a:spLocks noGrp="1"/>
          </p:cNvSpPr>
          <p:nvPr>
            <p:ph type="sldNum" sz="quarter" idx="10"/>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1219250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Primero leer diapo</a:t>
            </a:r>
          </a:p>
          <a:p>
            <a:r>
              <a:rPr lang="es-ES" dirty="0"/>
              <a:t>Su cartera de pedidos consta de una lista de elementos de trabajo. Utiliza elementos de trabajo para compartir información, asignar trabajo a los miembros del equipo, rastrear dependencias, organizar el trabajo y más. Debido a que el trabajo más importante aparece en la parte superior de la lista, su equipo siempre sabe en qué trabajar a continuación.</a:t>
            </a:r>
            <a:endParaRPr lang="en-US" dirty="0"/>
          </a:p>
        </p:txBody>
      </p:sp>
      <p:sp>
        <p:nvSpPr>
          <p:cNvPr id="4" name="Slide Number Placeholder 3"/>
          <p:cNvSpPr>
            <a:spLocks noGrp="1"/>
          </p:cNvSpPr>
          <p:nvPr>
            <p:ph type="sldNum" sz="quarter" idx="5"/>
          </p:nvPr>
        </p:nvSpPr>
        <p:spPr/>
        <p:txBody>
          <a:bodyPr/>
          <a:lstStyle/>
          <a:p>
            <a:fld id="{D9A3203F-1278-4E9F-8051-CD7E47A36F93}" type="slidenum">
              <a:rPr lang="es-AR" smtClean="0"/>
              <a:t>18</a:t>
            </a:fld>
            <a:endParaRPr lang="es-AR"/>
          </a:p>
        </p:txBody>
      </p:sp>
    </p:spTree>
    <p:extLst>
      <p:ext uri="{BB962C8B-B14F-4D97-AF65-F5344CB8AC3E}">
        <p14:creationId xmlns:p14="http://schemas.microsoft.com/office/powerpoint/2010/main" val="626357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1092219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333333"/>
                </a:solidFill>
                <a:effectLst/>
                <a:latin typeface="-apple-system"/>
              </a:rPr>
              <a:t>Es una metodología desarrollada por </a:t>
            </a:r>
            <a:r>
              <a:rPr lang="es-ES" b="0" i="0" u="none" strike="noStrike" dirty="0">
                <a:solidFill>
                  <a:srgbClr val="E6A305"/>
                </a:solidFill>
                <a:effectLst/>
                <a:latin typeface="-apple-system"/>
                <a:hlinkClick r:id="rId3"/>
              </a:rPr>
              <a:t>Bill Wake</a:t>
            </a:r>
            <a:r>
              <a:rPr lang="es-ES" b="0" i="0" dirty="0">
                <a:solidFill>
                  <a:srgbClr val="333333"/>
                </a:solidFill>
                <a:effectLst/>
                <a:latin typeface="-apple-system"/>
              </a:rPr>
              <a:t> y nos ayuda a garantizar que las historias de usuario ofrecen valor a negocio aunque se desarrollen en un sola iteración. Las siglas «</a:t>
            </a:r>
            <a:r>
              <a:rPr lang="es-ES" b="0" i="0" dirty="0" err="1">
                <a:solidFill>
                  <a:srgbClr val="333333"/>
                </a:solidFill>
                <a:effectLst/>
                <a:latin typeface="-apple-system"/>
              </a:rPr>
              <a:t>Invest</a:t>
            </a:r>
            <a:r>
              <a:rPr lang="es-ES" b="0" i="0" dirty="0">
                <a:solidFill>
                  <a:srgbClr val="333333"/>
                </a:solidFill>
                <a:effectLst/>
                <a:latin typeface="-apple-system"/>
              </a:rPr>
              <a:t>» nos ayudan a recordar que las buenas historias deben ser: </a:t>
            </a:r>
            <a:r>
              <a:rPr lang="es-ES" b="1" i="0" dirty="0">
                <a:solidFill>
                  <a:srgbClr val="000000"/>
                </a:solidFill>
                <a:effectLst/>
                <a:latin typeface="-apple-system"/>
              </a:rPr>
              <a:t>I</a:t>
            </a:r>
            <a:r>
              <a:rPr lang="es-ES" b="0" i="0" dirty="0">
                <a:solidFill>
                  <a:srgbClr val="333333"/>
                </a:solidFill>
                <a:effectLst/>
                <a:latin typeface="-apple-system"/>
              </a:rPr>
              <a:t> – </a:t>
            </a:r>
            <a:r>
              <a:rPr lang="es-ES" b="0" i="0" dirty="0" err="1">
                <a:solidFill>
                  <a:srgbClr val="333333"/>
                </a:solidFill>
                <a:effectLst/>
                <a:latin typeface="-apple-system"/>
              </a:rPr>
              <a:t>Independent</a:t>
            </a:r>
            <a:r>
              <a:rPr lang="es-ES" b="0" i="0" dirty="0">
                <a:solidFill>
                  <a:srgbClr val="333333"/>
                </a:solidFill>
                <a:effectLst/>
                <a:latin typeface="-apple-system"/>
              </a:rPr>
              <a:t>, </a:t>
            </a:r>
            <a:r>
              <a:rPr lang="es-ES" b="1" i="0" dirty="0">
                <a:solidFill>
                  <a:srgbClr val="000000"/>
                </a:solidFill>
                <a:effectLst/>
                <a:latin typeface="-apple-system"/>
              </a:rPr>
              <a:t>N</a:t>
            </a:r>
            <a:r>
              <a:rPr lang="es-ES" b="0" i="0" dirty="0">
                <a:solidFill>
                  <a:srgbClr val="333333"/>
                </a:solidFill>
                <a:effectLst/>
                <a:latin typeface="-apple-system"/>
              </a:rPr>
              <a:t> – </a:t>
            </a:r>
            <a:r>
              <a:rPr lang="es-ES" b="0" i="0" dirty="0" err="1">
                <a:solidFill>
                  <a:srgbClr val="333333"/>
                </a:solidFill>
                <a:effectLst/>
                <a:latin typeface="-apple-system"/>
              </a:rPr>
              <a:t>Negotiable</a:t>
            </a:r>
            <a:r>
              <a:rPr lang="es-ES" b="0" i="0" dirty="0">
                <a:solidFill>
                  <a:srgbClr val="333333"/>
                </a:solidFill>
                <a:effectLst/>
                <a:latin typeface="-apple-system"/>
              </a:rPr>
              <a:t>, </a:t>
            </a:r>
            <a:r>
              <a:rPr lang="es-ES" b="1" i="0" dirty="0">
                <a:solidFill>
                  <a:srgbClr val="000000"/>
                </a:solidFill>
                <a:effectLst/>
                <a:latin typeface="-apple-system"/>
              </a:rPr>
              <a:t>V</a:t>
            </a:r>
            <a:r>
              <a:rPr lang="es-ES" b="0" i="0" dirty="0">
                <a:solidFill>
                  <a:srgbClr val="333333"/>
                </a:solidFill>
                <a:effectLst/>
                <a:latin typeface="-apple-system"/>
              </a:rPr>
              <a:t> – </a:t>
            </a:r>
            <a:r>
              <a:rPr lang="es-ES" b="0" i="0" dirty="0" err="1">
                <a:solidFill>
                  <a:srgbClr val="333333"/>
                </a:solidFill>
                <a:effectLst/>
                <a:latin typeface="-apple-system"/>
              </a:rPr>
              <a:t>Valuable</a:t>
            </a:r>
            <a:r>
              <a:rPr lang="es-ES" b="0" i="0" dirty="0">
                <a:solidFill>
                  <a:srgbClr val="333333"/>
                </a:solidFill>
                <a:effectLst/>
                <a:latin typeface="-apple-system"/>
              </a:rPr>
              <a:t>, </a:t>
            </a:r>
            <a:r>
              <a:rPr lang="es-ES" b="1" i="0" dirty="0">
                <a:solidFill>
                  <a:srgbClr val="000000"/>
                </a:solidFill>
                <a:effectLst/>
                <a:latin typeface="-apple-system"/>
              </a:rPr>
              <a:t>E</a:t>
            </a:r>
            <a:r>
              <a:rPr lang="es-ES" b="0" i="0" dirty="0">
                <a:solidFill>
                  <a:srgbClr val="333333"/>
                </a:solidFill>
                <a:effectLst/>
                <a:latin typeface="-apple-system"/>
              </a:rPr>
              <a:t> – Estimable, </a:t>
            </a:r>
            <a:r>
              <a:rPr lang="es-ES" b="1" i="0" dirty="0">
                <a:solidFill>
                  <a:srgbClr val="000000"/>
                </a:solidFill>
                <a:effectLst/>
                <a:latin typeface="-apple-system"/>
              </a:rPr>
              <a:t>S</a:t>
            </a:r>
            <a:r>
              <a:rPr lang="es-ES" b="0" i="0" dirty="0">
                <a:solidFill>
                  <a:srgbClr val="333333"/>
                </a:solidFill>
                <a:effectLst/>
                <a:latin typeface="-apple-system"/>
              </a:rPr>
              <a:t> – Small, </a:t>
            </a:r>
            <a:r>
              <a:rPr lang="es-ES" b="1" i="0" dirty="0">
                <a:solidFill>
                  <a:srgbClr val="000000"/>
                </a:solidFill>
                <a:effectLst/>
                <a:latin typeface="-apple-system"/>
              </a:rPr>
              <a:t>T</a:t>
            </a:r>
            <a:r>
              <a:rPr lang="es-ES" b="0" i="0" dirty="0">
                <a:solidFill>
                  <a:srgbClr val="333333"/>
                </a:solidFill>
                <a:effectLst/>
                <a:latin typeface="-apple-system"/>
              </a:rPr>
              <a:t> – </a:t>
            </a:r>
            <a:r>
              <a:rPr lang="es-ES" b="0" i="0" dirty="0" err="1">
                <a:solidFill>
                  <a:srgbClr val="333333"/>
                </a:solidFill>
                <a:effectLst/>
                <a:latin typeface="-apple-system"/>
              </a:rPr>
              <a:t>Testable</a:t>
            </a:r>
            <a:r>
              <a:rPr lang="es-ES" b="0" i="0" dirty="0">
                <a:solidFill>
                  <a:srgbClr val="333333"/>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D9A3203F-1278-4E9F-8051-CD7E47A36F93}" type="slidenum">
              <a:rPr lang="es-AR" smtClean="0"/>
              <a:t>24</a:t>
            </a:fld>
            <a:endParaRPr lang="es-AR"/>
          </a:p>
        </p:txBody>
      </p:sp>
    </p:spTree>
    <p:extLst>
      <p:ext uri="{BB962C8B-B14F-4D97-AF65-F5344CB8AC3E}">
        <p14:creationId xmlns:p14="http://schemas.microsoft.com/office/powerpoint/2010/main" val="409525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333333"/>
                </a:solidFill>
                <a:effectLst/>
                <a:latin typeface="-apple-system"/>
              </a:rPr>
              <a:t>Cuando descompongamos nuestras historias de usuario en tareas, usaremos el método SMART, un método que nos ayuda a evaluar si nuestras tareas están correctamente definidas.</a:t>
            </a:r>
          </a:p>
          <a:p>
            <a:pPr algn="l"/>
            <a:r>
              <a:rPr lang="es-ES" b="0" i="0" dirty="0">
                <a:solidFill>
                  <a:srgbClr val="333333"/>
                </a:solidFill>
                <a:effectLst/>
                <a:latin typeface="-apple-system"/>
              </a:rPr>
              <a:t>SMART es el acrónimo de: </a:t>
            </a:r>
            <a:r>
              <a:rPr lang="es-ES" b="1" i="0" dirty="0">
                <a:solidFill>
                  <a:srgbClr val="000000"/>
                </a:solidFill>
                <a:effectLst/>
                <a:latin typeface="-apple-system"/>
              </a:rPr>
              <a:t>S</a:t>
            </a:r>
            <a:r>
              <a:rPr lang="es-ES" b="0" i="0" dirty="0">
                <a:solidFill>
                  <a:srgbClr val="333333"/>
                </a:solidFill>
                <a:effectLst/>
                <a:latin typeface="-apple-system"/>
              </a:rPr>
              <a:t> – </a:t>
            </a:r>
            <a:r>
              <a:rPr lang="es-ES" b="0" i="0" dirty="0" err="1">
                <a:solidFill>
                  <a:srgbClr val="333333"/>
                </a:solidFill>
                <a:effectLst/>
                <a:latin typeface="-apple-system"/>
              </a:rPr>
              <a:t>Specific</a:t>
            </a:r>
            <a:r>
              <a:rPr lang="es-ES" b="0" i="0" dirty="0">
                <a:solidFill>
                  <a:srgbClr val="333333"/>
                </a:solidFill>
                <a:effectLst/>
                <a:latin typeface="-apple-system"/>
              </a:rPr>
              <a:t>, </a:t>
            </a:r>
            <a:r>
              <a:rPr lang="es-ES" b="1" i="0" dirty="0">
                <a:solidFill>
                  <a:srgbClr val="000000"/>
                </a:solidFill>
                <a:effectLst/>
                <a:latin typeface="-apple-system"/>
              </a:rPr>
              <a:t>M</a:t>
            </a:r>
            <a:r>
              <a:rPr lang="es-ES" b="0" i="0" dirty="0">
                <a:solidFill>
                  <a:srgbClr val="333333"/>
                </a:solidFill>
                <a:effectLst/>
                <a:latin typeface="-apple-system"/>
              </a:rPr>
              <a:t> – </a:t>
            </a:r>
            <a:r>
              <a:rPr lang="es-ES" b="0" i="0" dirty="0" err="1">
                <a:solidFill>
                  <a:srgbClr val="333333"/>
                </a:solidFill>
                <a:effectLst/>
                <a:latin typeface="-apple-system"/>
              </a:rPr>
              <a:t>Measurable</a:t>
            </a:r>
            <a:r>
              <a:rPr lang="es-ES" b="0" i="0" dirty="0">
                <a:solidFill>
                  <a:srgbClr val="333333"/>
                </a:solidFill>
                <a:effectLst/>
                <a:latin typeface="-apple-system"/>
              </a:rPr>
              <a:t>, </a:t>
            </a:r>
            <a:r>
              <a:rPr lang="es-ES" b="1" i="0" dirty="0">
                <a:solidFill>
                  <a:srgbClr val="000000"/>
                </a:solidFill>
                <a:effectLst/>
                <a:latin typeface="-apple-system"/>
              </a:rPr>
              <a:t>A</a:t>
            </a:r>
            <a:r>
              <a:rPr lang="es-ES" b="0" i="0" dirty="0">
                <a:solidFill>
                  <a:srgbClr val="333333"/>
                </a:solidFill>
                <a:effectLst/>
                <a:latin typeface="-apple-system"/>
              </a:rPr>
              <a:t> – </a:t>
            </a:r>
            <a:r>
              <a:rPr lang="es-ES" b="0" i="0" dirty="0" err="1">
                <a:solidFill>
                  <a:srgbClr val="333333"/>
                </a:solidFill>
                <a:effectLst/>
                <a:latin typeface="-apple-system"/>
              </a:rPr>
              <a:t>Achievable</a:t>
            </a:r>
            <a:r>
              <a:rPr lang="es-ES" b="0" i="0" dirty="0">
                <a:solidFill>
                  <a:srgbClr val="333333"/>
                </a:solidFill>
                <a:effectLst/>
                <a:latin typeface="-apple-system"/>
              </a:rPr>
              <a:t>, </a:t>
            </a:r>
            <a:r>
              <a:rPr lang="es-ES" b="1" i="0" dirty="0">
                <a:solidFill>
                  <a:srgbClr val="000000"/>
                </a:solidFill>
                <a:effectLst/>
                <a:latin typeface="-apple-system"/>
              </a:rPr>
              <a:t>R</a:t>
            </a:r>
            <a:r>
              <a:rPr lang="es-ES" b="0" i="0" dirty="0">
                <a:solidFill>
                  <a:srgbClr val="333333"/>
                </a:solidFill>
                <a:effectLst/>
                <a:latin typeface="-apple-system"/>
              </a:rPr>
              <a:t> – </a:t>
            </a:r>
            <a:r>
              <a:rPr lang="es-ES" b="0" i="0" dirty="0" err="1">
                <a:solidFill>
                  <a:srgbClr val="333333"/>
                </a:solidFill>
                <a:effectLst/>
                <a:latin typeface="-apple-system"/>
              </a:rPr>
              <a:t>Relevant</a:t>
            </a:r>
            <a:r>
              <a:rPr lang="es-ES" b="0" i="0" dirty="0">
                <a:solidFill>
                  <a:srgbClr val="333333"/>
                </a:solidFill>
                <a:effectLst/>
                <a:latin typeface="-apple-system"/>
              </a:rPr>
              <a:t>, </a:t>
            </a:r>
            <a:r>
              <a:rPr lang="es-ES" b="1" i="0" dirty="0">
                <a:solidFill>
                  <a:srgbClr val="000000"/>
                </a:solidFill>
                <a:effectLst/>
                <a:latin typeface="-apple-system"/>
              </a:rPr>
              <a:t>T</a:t>
            </a:r>
            <a:r>
              <a:rPr lang="es-ES" b="0" i="0" dirty="0">
                <a:solidFill>
                  <a:srgbClr val="333333"/>
                </a:solidFill>
                <a:effectLst/>
                <a:latin typeface="-apple-system"/>
              </a:rPr>
              <a:t> – Time-</a:t>
            </a:r>
            <a:r>
              <a:rPr lang="es-ES" b="0" i="0" dirty="0" err="1">
                <a:solidFill>
                  <a:srgbClr val="333333"/>
                </a:solidFill>
                <a:effectLst/>
                <a:latin typeface="-apple-system"/>
              </a:rPr>
              <a:t>boxed</a:t>
            </a:r>
            <a:endParaRPr lang="es-ES" b="0" i="0" dirty="0">
              <a:solidFill>
                <a:srgbClr val="333333"/>
              </a:solidFill>
              <a:effectLst/>
              <a:latin typeface="-apple-system"/>
            </a:endParaRPr>
          </a:p>
        </p:txBody>
      </p:sp>
      <p:sp>
        <p:nvSpPr>
          <p:cNvPr id="4" name="Slide Number Placeholder 3"/>
          <p:cNvSpPr>
            <a:spLocks noGrp="1"/>
          </p:cNvSpPr>
          <p:nvPr>
            <p:ph type="sldNum" sz="quarter" idx="5"/>
          </p:nvPr>
        </p:nvSpPr>
        <p:spPr/>
        <p:txBody>
          <a:bodyPr/>
          <a:lstStyle/>
          <a:p>
            <a:fld id="{D9A3203F-1278-4E9F-8051-CD7E47A36F93}" type="slidenum">
              <a:rPr lang="es-AR" smtClean="0"/>
              <a:t>25</a:t>
            </a:fld>
            <a:endParaRPr lang="es-AR"/>
          </a:p>
        </p:txBody>
      </p:sp>
    </p:spTree>
    <p:extLst>
      <p:ext uri="{BB962C8B-B14F-4D97-AF65-F5344CB8AC3E}">
        <p14:creationId xmlns:p14="http://schemas.microsoft.com/office/powerpoint/2010/main" val="409525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79EAE-67EC-BD06-44DB-AE629765E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015B8A-DC57-010E-ADA8-B0480E591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34C7B-648B-81FA-853F-A6872DCDC489}"/>
              </a:ext>
            </a:extLst>
          </p:cNvPr>
          <p:cNvSpPr>
            <a:spLocks noGrp="1"/>
          </p:cNvSpPr>
          <p:nvPr>
            <p:ph type="body" idx="1"/>
          </p:nvPr>
        </p:nvSpPr>
        <p:spPr/>
        <p:txBody>
          <a:bodyPr/>
          <a:lstStyle/>
          <a:p>
            <a:pPr algn="l"/>
            <a:r>
              <a:rPr lang="es-ES" b="0" i="0" dirty="0">
                <a:solidFill>
                  <a:srgbClr val="333333"/>
                </a:solidFill>
                <a:effectLst/>
                <a:latin typeface="-apple-system"/>
              </a:rPr>
              <a:t>Cuando descompongamos nuestras historias de usuario en tareas, usaremos el método SMART, un método que nos ayuda a evaluar si nuestras tareas están correctamente definidas.</a:t>
            </a:r>
          </a:p>
          <a:p>
            <a:pPr algn="l"/>
            <a:r>
              <a:rPr lang="es-ES" b="0" i="0" dirty="0">
                <a:solidFill>
                  <a:srgbClr val="333333"/>
                </a:solidFill>
                <a:effectLst/>
                <a:latin typeface="-apple-system"/>
              </a:rPr>
              <a:t>SMART es el acrónimo de: </a:t>
            </a:r>
            <a:r>
              <a:rPr lang="es-ES" b="1" i="0" dirty="0">
                <a:solidFill>
                  <a:srgbClr val="000000"/>
                </a:solidFill>
                <a:effectLst/>
                <a:latin typeface="-apple-system"/>
              </a:rPr>
              <a:t>S</a:t>
            </a:r>
            <a:r>
              <a:rPr lang="es-ES" b="0" i="0" dirty="0">
                <a:solidFill>
                  <a:srgbClr val="333333"/>
                </a:solidFill>
                <a:effectLst/>
                <a:latin typeface="-apple-system"/>
              </a:rPr>
              <a:t> – </a:t>
            </a:r>
            <a:r>
              <a:rPr lang="es-ES" b="0" i="0" dirty="0" err="1">
                <a:solidFill>
                  <a:srgbClr val="333333"/>
                </a:solidFill>
                <a:effectLst/>
                <a:latin typeface="-apple-system"/>
              </a:rPr>
              <a:t>Specific</a:t>
            </a:r>
            <a:r>
              <a:rPr lang="es-ES" b="0" i="0" dirty="0">
                <a:solidFill>
                  <a:srgbClr val="333333"/>
                </a:solidFill>
                <a:effectLst/>
                <a:latin typeface="-apple-system"/>
              </a:rPr>
              <a:t>, </a:t>
            </a:r>
            <a:r>
              <a:rPr lang="es-ES" b="1" i="0" dirty="0">
                <a:solidFill>
                  <a:srgbClr val="000000"/>
                </a:solidFill>
                <a:effectLst/>
                <a:latin typeface="-apple-system"/>
              </a:rPr>
              <a:t>M</a:t>
            </a:r>
            <a:r>
              <a:rPr lang="es-ES" b="0" i="0" dirty="0">
                <a:solidFill>
                  <a:srgbClr val="333333"/>
                </a:solidFill>
                <a:effectLst/>
                <a:latin typeface="-apple-system"/>
              </a:rPr>
              <a:t> – </a:t>
            </a:r>
            <a:r>
              <a:rPr lang="es-ES" b="0" i="0" dirty="0" err="1">
                <a:solidFill>
                  <a:srgbClr val="333333"/>
                </a:solidFill>
                <a:effectLst/>
                <a:latin typeface="-apple-system"/>
              </a:rPr>
              <a:t>Measurable</a:t>
            </a:r>
            <a:r>
              <a:rPr lang="es-ES" b="0" i="0" dirty="0">
                <a:solidFill>
                  <a:srgbClr val="333333"/>
                </a:solidFill>
                <a:effectLst/>
                <a:latin typeface="-apple-system"/>
              </a:rPr>
              <a:t>, </a:t>
            </a:r>
            <a:r>
              <a:rPr lang="es-ES" b="1" i="0" dirty="0">
                <a:solidFill>
                  <a:srgbClr val="000000"/>
                </a:solidFill>
                <a:effectLst/>
                <a:latin typeface="-apple-system"/>
              </a:rPr>
              <a:t>A</a:t>
            </a:r>
            <a:r>
              <a:rPr lang="es-ES" b="0" i="0" dirty="0">
                <a:solidFill>
                  <a:srgbClr val="333333"/>
                </a:solidFill>
                <a:effectLst/>
                <a:latin typeface="-apple-system"/>
              </a:rPr>
              <a:t> – </a:t>
            </a:r>
            <a:r>
              <a:rPr lang="es-ES" b="0" i="0" dirty="0" err="1">
                <a:solidFill>
                  <a:srgbClr val="333333"/>
                </a:solidFill>
                <a:effectLst/>
                <a:latin typeface="-apple-system"/>
              </a:rPr>
              <a:t>Achievable</a:t>
            </a:r>
            <a:r>
              <a:rPr lang="es-ES" b="0" i="0" dirty="0">
                <a:solidFill>
                  <a:srgbClr val="333333"/>
                </a:solidFill>
                <a:effectLst/>
                <a:latin typeface="-apple-system"/>
              </a:rPr>
              <a:t>, </a:t>
            </a:r>
            <a:r>
              <a:rPr lang="es-ES" b="1" i="0" dirty="0">
                <a:solidFill>
                  <a:srgbClr val="000000"/>
                </a:solidFill>
                <a:effectLst/>
                <a:latin typeface="-apple-system"/>
              </a:rPr>
              <a:t>R</a:t>
            </a:r>
            <a:r>
              <a:rPr lang="es-ES" b="0" i="0" dirty="0">
                <a:solidFill>
                  <a:srgbClr val="333333"/>
                </a:solidFill>
                <a:effectLst/>
                <a:latin typeface="-apple-system"/>
              </a:rPr>
              <a:t> – </a:t>
            </a:r>
            <a:r>
              <a:rPr lang="es-ES" b="0" i="0" dirty="0" err="1">
                <a:solidFill>
                  <a:srgbClr val="333333"/>
                </a:solidFill>
                <a:effectLst/>
                <a:latin typeface="-apple-system"/>
              </a:rPr>
              <a:t>Relevant</a:t>
            </a:r>
            <a:r>
              <a:rPr lang="es-ES" b="0" i="0" dirty="0">
                <a:solidFill>
                  <a:srgbClr val="333333"/>
                </a:solidFill>
                <a:effectLst/>
                <a:latin typeface="-apple-system"/>
              </a:rPr>
              <a:t>, </a:t>
            </a:r>
            <a:r>
              <a:rPr lang="es-ES" b="1" i="0" dirty="0">
                <a:solidFill>
                  <a:srgbClr val="000000"/>
                </a:solidFill>
                <a:effectLst/>
                <a:latin typeface="-apple-system"/>
              </a:rPr>
              <a:t>T</a:t>
            </a:r>
            <a:r>
              <a:rPr lang="es-ES" b="0" i="0" dirty="0">
                <a:solidFill>
                  <a:srgbClr val="333333"/>
                </a:solidFill>
                <a:effectLst/>
                <a:latin typeface="-apple-system"/>
              </a:rPr>
              <a:t> – Time-</a:t>
            </a:r>
            <a:r>
              <a:rPr lang="es-ES" b="0" i="0" dirty="0" err="1">
                <a:solidFill>
                  <a:srgbClr val="333333"/>
                </a:solidFill>
                <a:effectLst/>
                <a:latin typeface="-apple-system"/>
              </a:rPr>
              <a:t>boxed</a:t>
            </a:r>
            <a:endParaRPr lang="es-ES" b="0" i="0" dirty="0">
              <a:solidFill>
                <a:srgbClr val="333333"/>
              </a:solidFill>
              <a:effectLst/>
              <a:latin typeface="-apple-system"/>
            </a:endParaRPr>
          </a:p>
        </p:txBody>
      </p:sp>
      <p:sp>
        <p:nvSpPr>
          <p:cNvPr id="4" name="Slide Number Placeholder 3">
            <a:extLst>
              <a:ext uri="{FF2B5EF4-FFF2-40B4-BE49-F238E27FC236}">
                <a16:creationId xmlns:a16="http://schemas.microsoft.com/office/drawing/2014/main" id="{49B7ED23-8B42-4D00-3CAB-9D26DFE207C3}"/>
              </a:ext>
            </a:extLst>
          </p:cNvPr>
          <p:cNvSpPr>
            <a:spLocks noGrp="1"/>
          </p:cNvSpPr>
          <p:nvPr>
            <p:ph type="sldNum" sz="quarter" idx="5"/>
          </p:nvPr>
        </p:nvSpPr>
        <p:spPr/>
        <p:txBody>
          <a:bodyPr/>
          <a:lstStyle/>
          <a:p>
            <a:fld id="{D9A3203F-1278-4E9F-8051-CD7E47A36F93}" type="slidenum">
              <a:rPr lang="es-AR" smtClean="0"/>
              <a:t>29</a:t>
            </a:fld>
            <a:endParaRPr lang="es-AR"/>
          </a:p>
        </p:txBody>
      </p:sp>
    </p:spTree>
    <p:extLst>
      <p:ext uri="{BB962C8B-B14F-4D97-AF65-F5344CB8AC3E}">
        <p14:creationId xmlns:p14="http://schemas.microsoft.com/office/powerpoint/2010/main" val="55552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A970F-DA17-A2CC-33D1-035E60E3C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47013-7517-0C58-9000-20778CFCB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91D44-F446-B9B1-0889-AB97750A7895}"/>
              </a:ext>
            </a:extLst>
          </p:cNvPr>
          <p:cNvSpPr>
            <a:spLocks noGrp="1"/>
          </p:cNvSpPr>
          <p:nvPr>
            <p:ph type="body" idx="1"/>
          </p:nvPr>
        </p:nvSpPr>
        <p:spPr/>
        <p:txBody>
          <a:bodyPr/>
          <a:lstStyle/>
          <a:p>
            <a:r>
              <a:rPr lang="en-GB" dirty="0"/>
              <a:t>Collaborate on code changes with threaded discussion and continuous integration for each change. Use forks to promote collaboration with Inner Source workflows. </a:t>
            </a:r>
            <a:endParaRPr lang="en-US" dirty="0"/>
          </a:p>
        </p:txBody>
      </p:sp>
      <p:sp>
        <p:nvSpPr>
          <p:cNvPr id="4" name="Slide Number Placeholder 3">
            <a:extLst>
              <a:ext uri="{FF2B5EF4-FFF2-40B4-BE49-F238E27FC236}">
                <a16:creationId xmlns:a16="http://schemas.microsoft.com/office/drawing/2014/main" id="{3B9100FD-B636-F915-8750-2EED6C4CE765}"/>
              </a:ext>
            </a:extLst>
          </p:cNvPr>
          <p:cNvSpPr>
            <a:spLocks noGrp="1"/>
          </p:cNvSpPr>
          <p:nvPr>
            <p:ph type="sldNum" sz="quarter" idx="10"/>
          </p:nvPr>
        </p:nvSpPr>
        <p:spPr/>
        <p:txBody>
          <a:bodyPr/>
          <a:lstStyle/>
          <a:p>
            <a:fld id="{5F2D3714-B553-A044-BA72-366907BA36B5}" type="slidenum">
              <a:rPr lang="en-US" smtClean="0"/>
              <a:t>30</a:t>
            </a:fld>
            <a:endParaRPr lang="en-US"/>
          </a:p>
        </p:txBody>
      </p:sp>
    </p:spTree>
    <p:extLst>
      <p:ext uri="{BB962C8B-B14F-4D97-AF65-F5344CB8AC3E}">
        <p14:creationId xmlns:p14="http://schemas.microsoft.com/office/powerpoint/2010/main" val="1122841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BF859-3D8F-FB8A-F73E-A72782DE8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3E698-8E5D-F165-32B6-156AD87695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3856D-0BE1-E6A3-FEA5-A95529B29096}"/>
              </a:ext>
            </a:extLst>
          </p:cNvPr>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a:extLst>
              <a:ext uri="{FF2B5EF4-FFF2-40B4-BE49-F238E27FC236}">
                <a16:creationId xmlns:a16="http://schemas.microsoft.com/office/drawing/2014/main" id="{FD251C2B-EE24-AFE2-5A96-11A3D8333FF8}"/>
              </a:ext>
            </a:extLst>
          </p:cNvPr>
          <p:cNvSpPr>
            <a:spLocks noGrp="1"/>
          </p:cNvSpPr>
          <p:nvPr>
            <p:ph type="sldNum" sz="quarter" idx="10"/>
          </p:nvPr>
        </p:nvSpPr>
        <p:spPr/>
        <p:txBody>
          <a:bodyPr/>
          <a:lstStyle/>
          <a:p>
            <a:fld id="{5F2D3714-B553-A044-BA72-366907BA36B5}" type="slidenum">
              <a:rPr lang="en-US" smtClean="0"/>
              <a:t>31</a:t>
            </a:fld>
            <a:endParaRPr lang="en-US"/>
          </a:p>
        </p:txBody>
      </p:sp>
    </p:spTree>
    <p:extLst>
      <p:ext uri="{BB962C8B-B14F-4D97-AF65-F5344CB8AC3E}">
        <p14:creationId xmlns:p14="http://schemas.microsoft.com/office/powerpoint/2010/main" val="4051499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EAC76-D319-A729-FF8D-DA7E96499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2C12B4-5534-6EC6-4563-8F539C5B1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71F97-DD0D-ACA7-4046-4CE71D55283B}"/>
              </a:ext>
            </a:extLst>
          </p:cNvPr>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a:extLst>
              <a:ext uri="{FF2B5EF4-FFF2-40B4-BE49-F238E27FC236}">
                <a16:creationId xmlns:a16="http://schemas.microsoft.com/office/drawing/2014/main" id="{3AD88AA1-F571-CB83-8B65-593FCF4E5BED}"/>
              </a:ext>
            </a:extLst>
          </p:cNvPr>
          <p:cNvSpPr>
            <a:spLocks noGrp="1"/>
          </p:cNvSpPr>
          <p:nvPr>
            <p:ph type="sldNum" sz="quarter" idx="10"/>
          </p:nvPr>
        </p:nvSpPr>
        <p:spPr/>
        <p:txBody>
          <a:bodyPr/>
          <a:lstStyle/>
          <a:p>
            <a:fld id="{5F2D3714-B553-A044-BA72-366907BA36B5}" type="slidenum">
              <a:rPr lang="en-US" smtClean="0"/>
              <a:t>32</a:t>
            </a:fld>
            <a:endParaRPr lang="en-US"/>
          </a:p>
        </p:txBody>
      </p:sp>
    </p:spTree>
    <p:extLst>
      <p:ext uri="{BB962C8B-B14F-4D97-AF65-F5344CB8AC3E}">
        <p14:creationId xmlns:p14="http://schemas.microsoft.com/office/powerpoint/2010/main" val="16894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dirty="0">
                <a:solidFill>
                  <a:srgbClr val="000000"/>
                </a:solidFill>
                <a:effectLst/>
                <a:latin typeface="Segoe UI"/>
                <a:ea typeface="Segoe UI"/>
                <a:cs typeface="Segoe UI"/>
              </a:rPr>
              <a:t>Más detalles: https://docs.microsoft.com/es-es/learn/modules/manage-git-branches-workflows/5-explore-feature-branch-workflow and https://docs.github.com/en/get-started/quickstart/github-flow</a:t>
            </a:r>
          </a:p>
          <a:p>
            <a:endParaRPr lang="en-US" dirty="0"/>
          </a:p>
          <a:p>
            <a:r>
              <a:rPr lang="es-ES" sz="882" b="0" i="0" strike="noStrike" cap="none" baseline="0" dirty="0">
                <a:solidFill>
                  <a:srgbClr val="000000"/>
                </a:solidFill>
                <a:effectLst/>
                <a:latin typeface="Segoe UI"/>
                <a:ea typeface="Segoe UI"/>
                <a:cs typeface="Segoe UI"/>
              </a:rPr>
              <a:t>Describe el flujo de GitHub y sus pasos. A partir de las referencias anteriores:</a:t>
            </a:r>
          </a:p>
          <a:p>
            <a:endParaRPr lang="en-US" dirty="0"/>
          </a:p>
          <a:p>
            <a:pPr algn="l"/>
            <a:r>
              <a:rPr lang="es-ES" sz="882" b="0" i="0" strike="noStrike" cap="none" baseline="0" dirty="0">
                <a:solidFill>
                  <a:srgbClr val="323232"/>
                </a:solidFill>
                <a:effectLst/>
                <a:latin typeface="adobe-clean"/>
                <a:ea typeface="adobe-clean"/>
                <a:cs typeface="adobe-clean"/>
              </a:rPr>
              <a:t>GitHub es la mejor herramienta para habilitar la colaboración en los proyectos. El flujo de GitHub es un flujo de trabajo basado en ramas sugerido para GitHub.</a:t>
            </a:r>
          </a:p>
          <a:p>
            <a:pPr algn="l"/>
            <a:r>
              <a:rPr lang="es-ES" sz="882" b="0" i="0" strike="noStrike" cap="none" baseline="0" dirty="0">
                <a:solidFill>
                  <a:srgbClr val="000000"/>
                </a:solidFill>
                <a:effectLst/>
                <a:latin typeface="Segoe UI"/>
                <a:ea typeface="Segoe UI"/>
                <a:cs typeface="Segoe UI"/>
              </a:rPr>
              <a:t>Para implementar flujo de GitHub, necesitará una cuenta de GitHub y un repositorio. Consulta https://github.com/signup and https://docs.github.com/en/get-started/quickstart/create-a-repo. Puedes completar todos los pasos del flujo de GitHub a través de la interfaz web de GitHub, la línea de comandos, https://cli.github.com/ o https://desktop.github.com/.</a:t>
            </a:r>
          </a:p>
          <a:p>
            <a:pPr algn="l"/>
            <a:endParaRPr lang="en-US" b="0" i="0" dirty="0">
              <a:solidFill>
                <a:srgbClr val="323232"/>
              </a:solidFill>
              <a:effectLst/>
              <a:latin typeface="adobe-clean"/>
            </a:endParaRPr>
          </a:p>
          <a:p>
            <a:pPr algn="l"/>
            <a:r>
              <a:rPr lang="es-ES" sz="882" b="0" i="0" strike="noStrike" cap="none" baseline="0" dirty="0">
                <a:solidFill>
                  <a:srgbClr val="323232"/>
                </a:solidFill>
                <a:effectLst/>
                <a:latin typeface="adobe-clean"/>
                <a:ea typeface="adobe-clean"/>
                <a:cs typeface="adobe-clean"/>
              </a:rPr>
              <a:t>El primer paso es crear una rama en el repositorio para que funcione sin afectar a la rama predeterminada, ofreciendo a los colaboradores la oportunidad de revisar el trabajo. Para obtener más información, consulta https://docs.github.com/en/enterprise-server@3.1/pull-requests/collaborating-with-pull-requests/proposing-changes-to-your-work-with-pull-requests/creating-and-deleting-branches-within-your-repository.</a:t>
            </a:r>
          </a:p>
          <a:p>
            <a:pPr algn="l"/>
            <a:endParaRPr lang="en-US" b="0" i="0" dirty="0">
              <a:solidFill>
                <a:srgbClr val="323232"/>
              </a:solidFill>
              <a:effectLst/>
              <a:latin typeface="adobe-clean"/>
            </a:endParaRPr>
          </a:p>
          <a:p>
            <a:pPr algn="l"/>
            <a:r>
              <a:rPr lang="es-ES" sz="882" b="0" i="0" strike="noStrike" cap="none" baseline="0" dirty="0">
                <a:solidFill>
                  <a:srgbClr val="323232"/>
                </a:solidFill>
                <a:effectLst/>
                <a:latin typeface="adobe-clean"/>
                <a:ea typeface="adobe-clean"/>
                <a:cs typeface="adobe-clean"/>
              </a:rPr>
              <a:t>Realiza los cambios que quieras en el repositorio. Si cometes un error, puedes revertirlo o hacer cambios adicionales para solucionarlo. </a:t>
            </a:r>
          </a:p>
          <a:p>
            <a:pPr algn="l"/>
            <a:endParaRPr lang="en-US" b="0" i="0" dirty="0">
              <a:solidFill>
                <a:srgbClr val="323232"/>
              </a:solidFill>
              <a:effectLst/>
              <a:latin typeface="adobe-clean"/>
            </a:endParaRPr>
          </a:p>
          <a:p>
            <a:pPr algn="l"/>
            <a:r>
              <a:rPr lang="es-ES" sz="882" b="0" i="0" strike="noStrike" cap="none" baseline="0" dirty="0">
                <a:solidFill>
                  <a:srgbClr val="323232"/>
                </a:solidFill>
                <a:effectLst/>
                <a:latin typeface="adobe-clean"/>
                <a:ea typeface="adobe-clean"/>
                <a:cs typeface="adobe-clean"/>
              </a:rPr>
              <a:t>Confirme e inserte los cambios en la rama para realizar una copia de seguridad del trabajo en el almacenamiento remoto, dando a cada confirmación un mensaje descriptivo. Cada confirmación debe contener un cambio aislado y completo, lo que facilita la reversión si adopta un enfoque diferente. </a:t>
            </a:r>
          </a:p>
          <a:p>
            <a:pPr algn="l"/>
            <a:endParaRPr lang="en-US" b="0" i="0" dirty="0">
              <a:solidFill>
                <a:srgbClr val="323232"/>
              </a:solidFill>
              <a:effectLst/>
              <a:latin typeface="adobe-clean"/>
            </a:endParaRPr>
          </a:p>
          <a:p>
            <a:pPr algn="l"/>
            <a:r>
              <a:rPr lang="es-ES" sz="882" b="0" i="0" strike="noStrike" cap="none" baseline="0" dirty="0">
                <a:solidFill>
                  <a:srgbClr val="323232"/>
                </a:solidFill>
                <a:effectLst/>
                <a:latin typeface="adobe-clean"/>
                <a:ea typeface="adobe-clean"/>
                <a:cs typeface="adobe-clean"/>
              </a:rPr>
              <a:t>Cualquier persona que colabore con el proyecto puede ver su trabajo, responder preguntas y realizar sugerencias o contribuciones. Siga haciendo, confirmando e insertando cambios en su rama hasta que esté listo para solicitar comentarios.</a:t>
            </a:r>
          </a:p>
          <a:p>
            <a:pPr algn="l"/>
            <a:endParaRPr lang="en-US" dirty="0"/>
          </a:p>
          <a:p>
            <a:pPr algn="l"/>
            <a:r>
              <a:rPr lang="es-ES" sz="882" b="0" i="0" strike="noStrike" cap="none" baseline="0" dirty="0">
                <a:solidFill>
                  <a:srgbClr val="000000"/>
                </a:solidFill>
                <a:effectLst/>
                <a:latin typeface="Segoe UI"/>
                <a:ea typeface="Segoe UI"/>
                <a:cs typeface="Segoe UI"/>
              </a:rPr>
              <a:t>Puedes crear una rama independiente para cada cambio y así facilitar a los revisores el envío de comentarios o ver tú mismo las diferencias con mayor claridad. </a:t>
            </a:r>
            <a:r>
              <a:rPr lang="es-ES" sz="882" b="0" i="0" strike="noStrike" cap="none" baseline="0" dirty="0">
                <a:solidFill>
                  <a:srgbClr val="323232"/>
                </a:solidFill>
                <a:effectLst/>
                <a:latin typeface="adobe-clean"/>
                <a:ea typeface="adobe-clean"/>
                <a:cs typeface="adobe-clean"/>
              </a:rPr>
              <a:t>Una vez que estés listo, puedes crear una solicitud de cambios para pedir a los colaboradores comentarios sobre los cambios. Consulta https://docs.github.com/en/pull-requests/collaborating-with-pull-requests/proposing-changes-to-your-work-with-pull-requests/creating-a-pull-request.</a:t>
            </a:r>
          </a:p>
          <a:p>
            <a:pPr algn="l"/>
            <a:endParaRPr lang="en-US" b="0" i="0" dirty="0">
              <a:solidFill>
                <a:srgbClr val="323232"/>
              </a:solidFill>
              <a:effectLst/>
              <a:latin typeface="adobe-clean"/>
            </a:endParaRPr>
          </a:p>
          <a:p>
            <a:pPr algn="l"/>
            <a:r>
              <a:rPr lang="es-ES" sz="882" b="0" i="0" strike="noStrike" cap="none" baseline="0" dirty="0">
                <a:solidFill>
                  <a:srgbClr val="323232"/>
                </a:solidFill>
                <a:effectLst/>
                <a:latin typeface="adobe-clean"/>
                <a:ea typeface="adobe-clean"/>
                <a:cs typeface="adobe-clean"/>
              </a:rPr>
              <a:t>La revisión de solicitudes de incorporación de cambios es una de las características más valiosas de la colaboración. Puede implantar como requisito la aprobación de sus compañeros y equipos antes de combinar los cambios. Además, puede marcarlo como borrador en caso de que desee recibir comentarios o consejos antes de completar los cambios.</a:t>
            </a:r>
          </a:p>
          <a:p>
            <a:pPr algn="l"/>
            <a:endParaRPr lang="en-US" b="0" i="0" dirty="0">
              <a:solidFill>
                <a:srgbClr val="323232"/>
              </a:solidFill>
              <a:effectLst/>
              <a:latin typeface="adobe-clean"/>
            </a:endParaRPr>
          </a:p>
          <a:p>
            <a:pPr algn="l"/>
            <a:r>
              <a:rPr lang="es-ES" sz="882" b="0" i="0" strike="noStrike" cap="none" baseline="0" dirty="0">
                <a:solidFill>
                  <a:srgbClr val="323232"/>
                </a:solidFill>
                <a:effectLst/>
                <a:latin typeface="adobe-clean"/>
                <a:ea typeface="adobe-clean"/>
                <a:cs typeface="adobe-clean"/>
              </a:rPr>
              <a:t>Describa la solicitud de incorporación de cambios tanto como sea posible con los cambios sugeridos y el problema que está resolviendo. Puede agregar imágenes, vínculos, problemas relacionados o cualquier información para documentar el cambio y ayudar a los revisores a comprender la solicitud de incorporación de cambios sin abrir cada archivo. Consulta https://docs.github.com/en/get-started/writing-on-github/getting-started-with-writing-and-formatting-on-github/basic-writing-and-formatting-syntax y https://docs.github.com/en/issues/tracking-your-work-with-issues/linking-a-pull-request-to-an-issue.</a:t>
            </a:r>
          </a:p>
          <a:p>
            <a:pPr algn="l"/>
            <a:endParaRPr lang="en-US" b="0" i="0" dirty="0">
              <a:solidFill>
                <a:srgbClr val="323232"/>
              </a:solidFill>
              <a:effectLst/>
              <a:latin typeface="adobe-clean"/>
            </a:endParaRPr>
          </a:p>
          <a:p>
            <a:pPr algn="l"/>
            <a:r>
              <a:rPr lang="es-ES" sz="882" b="0" i="0" strike="noStrike" cap="none" baseline="0" dirty="0">
                <a:solidFill>
                  <a:srgbClr val="323232"/>
                </a:solidFill>
                <a:effectLst/>
                <a:latin typeface="adobe-clean"/>
                <a:ea typeface="adobe-clean"/>
                <a:cs typeface="adobe-clean"/>
              </a:rPr>
              <a:t>Otra manera de mejorar la calidad y la documentación de la solicitud de incorporación de cambios y señalar explícitamente algo a los revisores es usar el área de sesión de comentarios. Además, puedes @mencionar o pedir una revisión a personas o equipos específicos.</a:t>
            </a:r>
          </a:p>
          <a:p>
            <a:pPr algn="l"/>
            <a:endParaRPr lang="en-US" b="0" i="0" dirty="0">
              <a:solidFill>
                <a:srgbClr val="323232"/>
              </a:solidFill>
              <a:effectLst/>
              <a:latin typeface="adobe-clean"/>
            </a:endParaRPr>
          </a:p>
          <a:p>
            <a:pPr algn="l"/>
            <a:r>
              <a:rPr lang="es-ES" sz="882" b="0" i="0" strike="noStrike" cap="none" baseline="0" dirty="0">
                <a:solidFill>
                  <a:srgbClr val="323232"/>
                </a:solidFill>
                <a:effectLst/>
                <a:latin typeface="adobe-clean"/>
                <a:ea typeface="adobe-clean"/>
                <a:cs typeface="adobe-clean"/>
              </a:rPr>
              <a:t>Hay otras configuraciones para las solicitudes de incorporación de cambios, como solicitar automáticamente una revisión a equipos o usuarios específicos cuando se crea una solicitud de incorporación de cambios o comprobaciones para ejecutar en las solicitudes de incorporación de cambios. Para obtener más información, consulta https://docs.github.com/en/pull-requests/collaborating-with-pull-requests/collaborating-on-repositories-with-code-quality-features/about-status-checks and https://docs.github.com/en/repositories/configuring-branches-and-merges-in-your-repository/defining-the-mergeability-of-pull-requests/about-protected-branches.</a:t>
            </a:r>
          </a:p>
          <a:p>
            <a:pPr algn="l"/>
            <a:endParaRPr lang="en-US" b="0" i="0" dirty="0">
              <a:solidFill>
                <a:srgbClr val="323232"/>
              </a:solidFill>
              <a:effectLst/>
              <a:latin typeface="adobe-clean"/>
            </a:endParaRPr>
          </a:p>
          <a:p>
            <a:pPr algn="l"/>
            <a:r>
              <a:rPr lang="es-ES" sz="882" b="0" i="0" strike="noStrike" cap="none" baseline="0" dirty="0">
                <a:solidFill>
                  <a:srgbClr val="323232"/>
                </a:solidFill>
                <a:effectLst/>
                <a:latin typeface="adobe-clean"/>
                <a:ea typeface="adobe-clean"/>
                <a:cs typeface="adobe-clean"/>
              </a:rPr>
              <a:t>Tras los comentarios de los revisores y la validación de las comprobaciones, los cambios deberían estar listos para combinarse, y pueden aprobar la solicitud de incorporación de cambios. Consulta https://docs.github.com/en/pull-requests/collaborating-with-pull-requests/incorporating-changes-from-a-pull-request/merging-a-pull-request.</a:t>
            </a:r>
          </a:p>
          <a:p>
            <a:pPr algn="l"/>
            <a:endParaRPr lang="en-US" b="0" i="0" dirty="0">
              <a:solidFill>
                <a:srgbClr val="323232"/>
              </a:solidFill>
              <a:effectLst/>
              <a:latin typeface="adobe-clean"/>
            </a:endParaRPr>
          </a:p>
          <a:p>
            <a:pPr algn="l"/>
            <a:r>
              <a:rPr lang="es-ES" sz="882" b="0" i="0" strike="noStrike" cap="none" baseline="0" dirty="0">
                <a:solidFill>
                  <a:srgbClr val="323232"/>
                </a:solidFill>
                <a:effectLst/>
                <a:latin typeface="adobe-clean"/>
                <a:ea typeface="adobe-clean"/>
                <a:cs typeface="adobe-clean"/>
              </a:rPr>
              <a:t>Si tienes algún conflicto, GitHub te informará para resolverlos. https://docs.github.com/en/pull-requests/collaborating-with-pull-requests/addressing-merge-conflicts</a:t>
            </a:r>
          </a:p>
          <a:p>
            <a:pPr algn="l"/>
            <a:endParaRPr lang="en-US" b="0" i="0" dirty="0">
              <a:solidFill>
                <a:srgbClr val="323232"/>
              </a:solidFill>
              <a:effectLst/>
              <a:latin typeface="adobe-clean"/>
            </a:endParaRPr>
          </a:p>
          <a:p>
            <a:pPr algn="l"/>
            <a:r>
              <a:rPr lang="es-ES" sz="882" b="0" i="0" strike="noStrike" cap="none" baseline="0" dirty="0">
                <a:solidFill>
                  <a:srgbClr val="323232"/>
                </a:solidFill>
                <a:effectLst/>
                <a:latin typeface="adobe-clean"/>
                <a:ea typeface="adobe-clean"/>
                <a:cs typeface="adobe-clean"/>
              </a:rPr>
              <a:t>Después de que una solicitud de incorporación de cambios se fusione correctamente, no hay necesidad de que la rama remota permanezca ahí. Puede eliminar la rama para evitar que otros usuarios usen accidentalmente ramas antiguas. Para obtener más información, consulta https://docs.github.com/en/repositories/configuring-branches-and-merges-in-your-repository/managing-branches-in-your-repository/deleting-and-restoring-branches-in-a-pull-request</a:t>
            </a:r>
          </a:p>
          <a:p>
            <a:pPr algn="l"/>
            <a:endParaRPr lang="en-US" dirty="0"/>
          </a:p>
          <a:p>
            <a:r>
              <a:rPr lang="es-ES" sz="882" b="0" i="0" strike="noStrike" cap="none" baseline="0" dirty="0">
                <a:solidFill>
                  <a:srgbClr val="000000"/>
                </a:solidFill>
                <a:effectLst/>
                <a:latin typeface="Segoe UI"/>
                <a:ea typeface="Segoe UI"/>
                <a:cs typeface="Segoe UI"/>
              </a:rPr>
              <a:t>GitHub mantiene el historial de confirmaciones y combinaciones si necesita restaurar o revertir la solicitud de incorporación de cambios.</a:t>
            </a:r>
          </a:p>
          <a:p>
            <a:endParaRPr lang="en-US" dirty="0"/>
          </a:p>
          <a:p>
            <a:endParaRPr lang="en-US" dirty="0"/>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CEC4F089-BCD0-42E0-8615-9E877E536360}" type="datetime8">
              <a:rPr lang="en-US" smtClean="0"/>
              <a:t>8/19/25 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35</a:t>
            </a:fld>
            <a:endParaRPr lang="en-US"/>
          </a:p>
        </p:txBody>
      </p:sp>
    </p:spTree>
    <p:extLst>
      <p:ext uri="{BB962C8B-B14F-4D97-AF65-F5344CB8AC3E}">
        <p14:creationId xmlns:p14="http://schemas.microsoft.com/office/powerpoint/2010/main" val="2238858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a:ea typeface="Segoe UI"/>
                <a:cs typeface="Segoe UI"/>
              </a:rPr>
              <a:t>Azure DevOps:</a:t>
            </a:r>
          </a:p>
          <a:p>
            <a:pPr algn="l" rtl="0" fontAlgn="base"/>
            <a:r>
              <a:rPr lang="es-ES" sz="1800" b="0" i="0" strike="noStrike" cap="none" baseline="0">
                <a:solidFill>
                  <a:srgbClr val="000000"/>
                </a:solidFill>
                <a:effectLst/>
                <a:highlight>
                  <a:srgbClr val="FFFFFF"/>
                </a:highlight>
                <a:latin typeface="Calibri"/>
                <a:ea typeface="Calibri"/>
                <a:cs typeface="Calibri"/>
              </a:rPr>
              <a:t>Opcionalmente, puedes configurar las siguientes restricciones: </a:t>
            </a:r>
            <a:endParaRPr lang="en-US" b="0" i="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s-ES" sz="1800" b="0" i="0" strike="noStrike" cap="none" baseline="0">
                <a:solidFill>
                  <a:srgbClr val="000000"/>
                </a:solidFill>
                <a:effectLst/>
                <a:highlight>
                  <a:srgbClr val="FFFFFF"/>
                </a:highlight>
                <a:latin typeface="Calibri"/>
                <a:ea typeface="Calibri"/>
                <a:cs typeface="Calibri"/>
              </a:rPr>
              <a:t>Validación de compilación: valida el código mediante la combinación previa y la compilación de cambios de incorporación de cambios. </a:t>
            </a:r>
          </a:p>
          <a:p>
            <a:pPr marL="285750" indent="-285750" algn="l" rtl="0" fontAlgn="base">
              <a:buFont typeface="Arial" panose="020B0604020202020204" pitchFamily="34" charset="0"/>
              <a:buChar char="•"/>
            </a:pPr>
            <a:r>
              <a:rPr lang="es-ES" sz="1800" b="0" i="0" strike="noStrike" cap="none" baseline="0">
                <a:solidFill>
                  <a:srgbClr val="000000"/>
                </a:solidFill>
                <a:effectLst/>
                <a:highlight>
                  <a:srgbClr val="FFFFFF"/>
                </a:highlight>
                <a:latin typeface="Calibri"/>
                <a:ea typeface="Calibri"/>
                <a:cs typeface="Calibri"/>
              </a:rPr>
              <a:t>Comprobaciones de estado: requieren que otros servicios publiquen el estado correcto para completar las solicitudes de incorporación de cambios. </a:t>
            </a:r>
          </a:p>
          <a:p>
            <a:pPr marL="285750" indent="-285750" algn="l" rtl="0" fontAlgn="base">
              <a:buFont typeface="Arial" panose="020B0604020202020204" pitchFamily="34" charset="0"/>
              <a:buChar char="•"/>
            </a:pPr>
            <a:r>
              <a:rPr lang="es-ES" sz="1800" b="0" i="0" strike="noStrike" cap="none" baseline="0">
                <a:solidFill>
                  <a:srgbClr val="000000"/>
                </a:solidFill>
                <a:effectLst/>
                <a:highlight>
                  <a:srgbClr val="FFFFFF"/>
                </a:highlight>
                <a:latin typeface="Calibri"/>
                <a:ea typeface="Calibri"/>
                <a:cs typeface="Calibri"/>
              </a:rPr>
              <a:t>Inclusión automática de revisores: designación de revisores de código para incluirlos automáticamente cuando las solicitudes de incorporación de cambios cambien determinadas áreas del código. </a:t>
            </a:r>
          </a:p>
          <a:p>
            <a:pPr algn="l" rtl="0" fontAlgn="base">
              <a:buFont typeface="Arial" panose="020B0604020202020204" pitchFamily="34" charset="0"/>
              <a:buChar char="•"/>
            </a:pPr>
            <a:endParaRPr lang="en-US" sz="1800" b="0" i="0">
              <a:solidFill>
                <a:srgbClr val="000000"/>
              </a:solidFill>
              <a:effectLst/>
              <a:highlight>
                <a:srgbClr val="FFFFFF"/>
              </a:highlight>
              <a:latin typeface="Calibri" panose="020F0502020204030204" pitchFamily="34" charset="0"/>
            </a:endParaRPr>
          </a:p>
          <a:p>
            <a:pPr algn="l" rtl="0" fontAlgn="base">
              <a:buFont typeface="Arial" panose="020B0604020202020204" pitchFamily="34" charset="0"/>
              <a:buNone/>
            </a:pPr>
            <a:r>
              <a:rPr lang="es-ES" sz="1800" b="0" i="0" strike="noStrike" cap="none" baseline="0">
                <a:solidFill>
                  <a:srgbClr val="000000"/>
                </a:solidFill>
                <a:effectLst/>
                <a:highlight>
                  <a:srgbClr val="FFFFFF"/>
                </a:highlight>
                <a:latin typeface="Calibri"/>
                <a:ea typeface="Calibri"/>
                <a:cs typeface="Calibri"/>
              </a:rPr>
              <a:t>GitHub</a:t>
            </a:r>
          </a:p>
          <a:p>
            <a:pPr marL="285750" indent="-285750" algn="l" rtl="0" fontAlgn="base">
              <a:buFont typeface="Arial" panose="020B0604020202020204" pitchFamily="34" charset="0"/>
              <a:buChar char="•"/>
            </a:pPr>
            <a:r>
              <a:rPr lang="es-ES" sz="1800" b="0" i="0" strike="noStrike" cap="none" baseline="0">
                <a:solidFill>
                  <a:srgbClr val="000000"/>
                </a:solidFill>
                <a:effectLst/>
                <a:highlight>
                  <a:srgbClr val="FFFFFF"/>
                </a:highlight>
                <a:latin typeface="Calibri"/>
                <a:ea typeface="Calibri"/>
                <a:cs typeface="Calibri"/>
              </a:rPr>
              <a:t>Requerir un historial linear</a:t>
            </a:r>
          </a:p>
          <a:p>
            <a:pPr marL="285750" indent="-285750" algn="l" rtl="0" fontAlgn="base">
              <a:buFont typeface="Arial" panose="020B0604020202020204" pitchFamily="34" charset="0"/>
              <a:buChar char="•"/>
            </a:pPr>
            <a:r>
              <a:rPr lang="es-ES" sz="1800" b="0" i="0" strike="noStrike" cap="none" baseline="0">
                <a:solidFill>
                  <a:srgbClr val="000000"/>
                </a:solidFill>
                <a:effectLst/>
                <a:highlight>
                  <a:srgbClr val="FFFFFF"/>
                </a:highlight>
                <a:latin typeface="Calibri"/>
                <a:ea typeface="Calibri"/>
                <a:cs typeface="Calibri"/>
              </a:rPr>
              <a:t>Bloqueo de la rama</a:t>
            </a:r>
          </a:p>
          <a:p>
            <a:pPr marL="285750" indent="-285750" algn="l" rtl="0" fontAlgn="base">
              <a:buFont typeface="Arial" panose="020B0604020202020204" pitchFamily="34" charset="0"/>
              <a:buChar char="•"/>
            </a:pPr>
            <a:r>
              <a:rPr lang="es-ES" sz="1800" b="0" i="0" strike="noStrike" cap="none" baseline="0">
                <a:solidFill>
                  <a:srgbClr val="000000"/>
                </a:solidFill>
                <a:effectLst/>
                <a:highlight>
                  <a:srgbClr val="FFFFFF"/>
                </a:highlight>
                <a:latin typeface="Calibri"/>
                <a:ea typeface="Calibri"/>
                <a:cs typeface="Calibri"/>
              </a:rPr>
              <a:t>No permitir al pasar la configuración anterior</a:t>
            </a:r>
          </a:p>
          <a:p>
            <a:pPr marL="285750" indent="-285750" algn="l" rtl="0" fontAlgn="base">
              <a:buFont typeface="Arial" panose="020B0604020202020204" pitchFamily="34" charset="0"/>
              <a:buChar char="•"/>
            </a:pPr>
            <a:r>
              <a:rPr lang="es-ES" sz="1800" b="0" i="0" strike="noStrike" cap="none" baseline="0">
                <a:solidFill>
                  <a:srgbClr val="000000"/>
                </a:solidFill>
                <a:effectLst/>
                <a:highlight>
                  <a:srgbClr val="FFFFFF"/>
                </a:highlight>
                <a:latin typeface="Calibri"/>
                <a:ea typeface="Calibri"/>
                <a:cs typeface="Calibri"/>
              </a:rPr>
              <a:t>Inserciones forzadas permitidas</a:t>
            </a:r>
          </a:p>
          <a:p>
            <a:pPr marL="285750" indent="-285750" algn="l" rtl="0" fontAlgn="base">
              <a:buFont typeface="Arial" panose="020B0604020202020204" pitchFamily="34" charset="0"/>
              <a:buChar char="•"/>
            </a:pPr>
            <a:r>
              <a:rPr lang="es-ES" sz="1800" b="0" i="0" strike="noStrike" cap="none" baseline="0">
                <a:solidFill>
                  <a:srgbClr val="000000"/>
                </a:solidFill>
                <a:effectLst/>
                <a:highlight>
                  <a:srgbClr val="FFFFFF"/>
                </a:highlight>
                <a:latin typeface="Calibri"/>
                <a:ea typeface="Calibri"/>
                <a:cs typeface="Calibri"/>
              </a:rPr>
              <a:t>Eliminaciones permitidas</a:t>
            </a:r>
          </a:p>
          <a:p>
            <a:pPr algn="l" rtl="0" fontAlgn="base">
              <a:buFont typeface="Arial" panose="020B0604020202020204" pitchFamily="34" charset="0"/>
              <a:buChar char="•"/>
            </a:pPr>
            <a:endParaRPr lang="en-US" sz="1800" b="0" i="0">
              <a:solidFill>
                <a:srgbClr val="000000"/>
              </a:solidFill>
              <a:effectLst/>
              <a:highlight>
                <a:srgbClr val="FFFFFF"/>
              </a:highlight>
              <a:latin typeface="Calibri" panose="020F0502020204030204" pitchFamily="34" charset="0"/>
            </a:endParaRP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D57052DC-BE91-4C05-99A2-3F3E1BC1A8CF}" type="datetime8">
              <a:rPr lang="en-US" smtClean="0"/>
              <a:t>8/19/25 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37</a:t>
            </a:fld>
            <a:endParaRPr lang="en-US"/>
          </a:p>
        </p:txBody>
      </p:sp>
    </p:spTree>
    <p:extLst>
      <p:ext uri="{BB962C8B-B14F-4D97-AF65-F5344CB8AC3E}">
        <p14:creationId xmlns:p14="http://schemas.microsoft.com/office/powerpoint/2010/main" val="2513016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a:ea typeface="Segoe UI"/>
                <a:cs typeface="Segoe UI"/>
              </a:rPr>
              <a:t>https://git-lfs.github.com/</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DBBB8119-72C1-4545-873C-5E32671E1432}" type="datetime8">
              <a:rPr lang="en-US" smtClean="0"/>
              <a:t>8/19/25 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40</a:t>
            </a:fld>
            <a:endParaRPr lang="en-US"/>
          </a:p>
        </p:txBody>
      </p:sp>
    </p:spTree>
    <p:extLst>
      <p:ext uri="{BB962C8B-B14F-4D97-AF65-F5344CB8AC3E}">
        <p14:creationId xmlns:p14="http://schemas.microsoft.com/office/powerpoint/2010/main" val="3687850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a:ea typeface="Segoe UI"/>
                <a:cs typeface="Segoe UI"/>
              </a:rPr>
              <a:t>Explica los conceptos básicos sobre comandos básicos y Scalar.</a:t>
            </a:r>
          </a:p>
          <a:p>
            <a:endParaRPr lang="en-US"/>
          </a:p>
          <a:p>
            <a:pPr algn="l"/>
            <a:r>
              <a:rPr lang="es-ES" sz="882" b="0" i="0" strike="noStrike" cap="none" baseline="0">
                <a:solidFill>
                  <a:srgbClr val="323232"/>
                </a:solidFill>
                <a:effectLst/>
                <a:latin typeface="adobe-clean"/>
                <a:ea typeface="adobe-clean"/>
                <a:cs typeface="adobe-clean"/>
              </a:rPr>
              <a:t>Scalar es una aplicación .NET Core disponible para Windows y macOS con herramientas y extensiones para Git que permite que los repositorios muy grandes maximicen el rendimiento de los comandos de Git.</a:t>
            </a:r>
          </a:p>
          <a:p>
            <a:pPr algn="l"/>
            <a:r>
              <a:rPr lang="es-ES" sz="882" b="0" i="0" strike="noStrike" cap="none" baseline="0">
                <a:solidFill>
                  <a:srgbClr val="323232"/>
                </a:solidFill>
                <a:effectLst/>
                <a:latin typeface="adobe-clean"/>
                <a:ea typeface="adobe-clean"/>
                <a:cs typeface="adobe-clean"/>
              </a:rPr>
              <a:t>Si Azure Repos hospeda el repositorio, puedes clonar un repositorio mediante el protocolo https://github.com/microsoft/VFSForGit/blob/master/Protocol.md. Así es cómo Microsoft admite repositorios de Windows y Office.</a:t>
            </a:r>
            <a:br>
              <a:rPr sz="882"/>
            </a:br>
            <a:endParaRPr lang="en-US" b="0" i="0">
              <a:solidFill>
                <a:srgbClr val="323232"/>
              </a:solidFill>
              <a:effectLst/>
              <a:latin typeface="adobe-clean"/>
            </a:endParaRPr>
          </a:p>
          <a:p>
            <a:pPr algn="l"/>
            <a:r>
              <a:rPr lang="es-ES" sz="882" b="0" i="0" strike="noStrike" cap="none" baseline="0">
                <a:solidFill>
                  <a:srgbClr val="323232"/>
                </a:solidFill>
                <a:effectLst/>
                <a:latin typeface="adobe-clean"/>
                <a:ea typeface="adobe-clean"/>
                <a:cs typeface="adobe-clean"/>
              </a:rPr>
              <a:t>Scalar es una herramienta que ayuda a Git a modificar la escala de algunos de los repositorios de Git más grandes. Esto lo consigue habilitando algunas características avanzadas de Git, como las siguientes:</a:t>
            </a:r>
            <a:br>
              <a:rPr sz="882"/>
            </a:br>
            <a:endParaRPr lang="en-US" b="0" i="0">
              <a:solidFill>
                <a:srgbClr val="323232"/>
              </a:solidFill>
              <a:effectLst/>
              <a:latin typeface="adobe-clean"/>
            </a:endParaRPr>
          </a:p>
          <a:p>
            <a:pPr algn="l">
              <a:buFont typeface="Arial" panose="020B0604020202020204" pitchFamily="34" charset="0"/>
              <a:buChar char="•"/>
            </a:pPr>
            <a:r>
              <a:rPr lang="es-ES" sz="882" b="0" i="1" strike="noStrike" cap="none" baseline="0">
                <a:solidFill>
                  <a:srgbClr val="323232"/>
                </a:solidFill>
                <a:effectLst/>
                <a:latin typeface="adobe-clean"/>
                <a:ea typeface="adobe-clean"/>
                <a:cs typeface="adobe-clean"/>
              </a:rPr>
              <a:t>Clonación parcial:</a:t>
            </a:r>
            <a:r>
              <a:rPr lang="es-ES" sz="882" b="0" i="0" strike="noStrike" cap="none" baseline="0">
                <a:solidFill>
                  <a:srgbClr val="323232"/>
                </a:solidFill>
                <a:effectLst/>
                <a:latin typeface="adobe-clean"/>
                <a:ea typeface="adobe-clean"/>
                <a:cs typeface="adobe-clean"/>
              </a:rPr>
              <a:t> reduce el tiempo necesario para obtener un repositorio funcional al no descargar directamente todos los objetos de Git.</a:t>
            </a:r>
          </a:p>
          <a:p>
            <a:pPr algn="l">
              <a:buFont typeface="Arial" panose="020B0604020202020204" pitchFamily="34" charset="0"/>
              <a:buChar char="•"/>
            </a:pPr>
            <a:r>
              <a:rPr lang="es-ES" sz="882" b="0" i="1" strike="noStrike" cap="none" baseline="0">
                <a:solidFill>
                  <a:srgbClr val="323232"/>
                </a:solidFill>
                <a:effectLst/>
                <a:latin typeface="adobe-clean"/>
                <a:ea typeface="adobe-clean"/>
                <a:cs typeface="adobe-clean"/>
              </a:rPr>
              <a:t>Captura previa en segundo plano:</a:t>
            </a:r>
            <a:r>
              <a:rPr lang="es-ES" sz="882" b="0" i="0" strike="noStrike" cap="none" baseline="0">
                <a:solidFill>
                  <a:srgbClr val="323232"/>
                </a:solidFill>
                <a:effectLst/>
                <a:latin typeface="adobe-clean"/>
                <a:ea typeface="adobe-clean"/>
                <a:cs typeface="adobe-clean"/>
              </a:rPr>
              <a:t> cada hora descarga datos de objetos de Git de todos los repositorios remotos, lo que reduce el tiempo de las llamadas de captura de Git en primer plano.</a:t>
            </a:r>
          </a:p>
          <a:p>
            <a:pPr algn="l">
              <a:buFont typeface="Arial" panose="020B0604020202020204" pitchFamily="34" charset="0"/>
              <a:buChar char="•"/>
            </a:pPr>
            <a:r>
              <a:rPr lang="es-ES" sz="882" b="0" i="1" strike="noStrike" cap="none" baseline="0">
                <a:solidFill>
                  <a:srgbClr val="323232"/>
                </a:solidFill>
                <a:effectLst/>
                <a:latin typeface="adobe-clean"/>
                <a:ea typeface="adobe-clean"/>
                <a:cs typeface="adobe-clean"/>
              </a:rPr>
              <a:t>Restauración parcial:</a:t>
            </a:r>
            <a:r>
              <a:rPr lang="es-ES" sz="882" b="0" i="0" strike="noStrike" cap="none" baseline="0">
                <a:solidFill>
                  <a:srgbClr val="323232"/>
                </a:solidFill>
                <a:effectLst/>
                <a:latin typeface="adobe-clean"/>
                <a:ea typeface="adobe-clean"/>
                <a:cs typeface="adobe-clean"/>
              </a:rPr>
              <a:t> limita el tamaño del directorio de trabajo.</a:t>
            </a:r>
          </a:p>
          <a:p>
            <a:pPr algn="l">
              <a:buFont typeface="Arial" panose="020B0604020202020204" pitchFamily="34" charset="0"/>
              <a:buChar char="•"/>
            </a:pPr>
            <a:r>
              <a:rPr lang="es-ES" sz="882" b="0" i="1" strike="noStrike" cap="none" baseline="0">
                <a:solidFill>
                  <a:srgbClr val="323232"/>
                </a:solidFill>
                <a:effectLst/>
                <a:latin typeface="adobe-clean"/>
                <a:ea typeface="adobe-clean"/>
                <a:cs typeface="adobe-clean"/>
              </a:rPr>
              <a:t>Monitor del sistema de archivos:</a:t>
            </a:r>
            <a:r>
              <a:rPr lang="es-ES" sz="882" b="0" i="0" strike="noStrike" cap="none" baseline="0">
                <a:solidFill>
                  <a:srgbClr val="323232"/>
                </a:solidFill>
                <a:effectLst/>
                <a:latin typeface="adobe-clean"/>
                <a:ea typeface="adobe-clean"/>
                <a:cs typeface="adobe-clean"/>
              </a:rPr>
              <a:t> realiza el seguimiento de los archivos modificados recientemente y elimina la necesidad de que Git examine todo el árbol de trabajo.</a:t>
            </a:r>
          </a:p>
          <a:p>
            <a:pPr algn="l">
              <a:buFont typeface="Arial" panose="020B0604020202020204" pitchFamily="34" charset="0"/>
              <a:buChar char="•"/>
            </a:pPr>
            <a:r>
              <a:rPr lang="es-ES" sz="882" b="0" i="1" strike="noStrike" cap="none" baseline="0">
                <a:solidFill>
                  <a:srgbClr val="323232"/>
                </a:solidFill>
                <a:effectLst/>
                <a:latin typeface="adobe-clean"/>
                <a:ea typeface="adobe-clean"/>
                <a:cs typeface="adobe-clean"/>
              </a:rPr>
              <a:t>Gráfico de confirmación:</a:t>
            </a:r>
            <a:r>
              <a:rPr lang="es-ES" sz="882" b="0" i="0" strike="noStrike" cap="none" baseline="0">
                <a:solidFill>
                  <a:srgbClr val="323232"/>
                </a:solidFill>
                <a:effectLst/>
                <a:latin typeface="adobe-clean"/>
                <a:ea typeface="adobe-clean"/>
                <a:cs typeface="adobe-clean"/>
              </a:rPr>
              <a:t> agiliza los recorridos de confirmación y los cálculos de accesibilidad, lo que acelera los comandos como el registro de Git.</a:t>
            </a:r>
          </a:p>
          <a:p>
            <a:pPr algn="l">
              <a:buFont typeface="Arial" panose="020B0604020202020204" pitchFamily="34" charset="0"/>
              <a:buChar char="•"/>
            </a:pPr>
            <a:r>
              <a:rPr lang="es-ES" sz="882" b="0" i="1" strike="noStrike" cap="none" baseline="0">
                <a:solidFill>
                  <a:srgbClr val="323232"/>
                </a:solidFill>
                <a:effectLst/>
                <a:latin typeface="adobe-clean"/>
                <a:ea typeface="adobe-clean"/>
                <a:cs typeface="adobe-clean"/>
              </a:rPr>
              <a:t>Índice de varios paquetes:</a:t>
            </a:r>
            <a:r>
              <a:rPr lang="es-ES" sz="882" b="0" i="0" strike="noStrike" cap="none" baseline="0">
                <a:solidFill>
                  <a:srgbClr val="323232"/>
                </a:solidFill>
                <a:effectLst/>
                <a:latin typeface="adobe-clean"/>
                <a:ea typeface="adobe-clean"/>
                <a:cs typeface="adobe-clean"/>
              </a:rPr>
              <a:t> permite búsquedas rápidas de objetos en muchos archivos de paquete.</a:t>
            </a:r>
          </a:p>
          <a:p>
            <a:pPr algn="l">
              <a:buFont typeface="Arial" panose="020B0604020202020204" pitchFamily="34" charset="0"/>
              <a:buChar char="•"/>
            </a:pPr>
            <a:r>
              <a:rPr lang="es-ES" sz="882" b="0" i="1" strike="noStrike" cap="none" baseline="0">
                <a:solidFill>
                  <a:srgbClr val="323232"/>
                </a:solidFill>
                <a:effectLst/>
                <a:latin typeface="adobe-clean"/>
                <a:ea typeface="adobe-clean"/>
                <a:cs typeface="adobe-clean"/>
              </a:rPr>
              <a:t>Reempaquetado incremental:</a:t>
            </a:r>
            <a:r>
              <a:rPr lang="es-ES" sz="882" b="0" i="0" strike="noStrike" cap="none" baseline="0">
                <a:solidFill>
                  <a:srgbClr val="323232"/>
                </a:solidFill>
                <a:effectLst/>
                <a:latin typeface="adobe-clean"/>
                <a:ea typeface="adobe-clean"/>
                <a:cs typeface="adobe-clean"/>
              </a:rPr>
              <a:t> vuelve a empaquetar los datos de Git empaquetados en menos archivos de paquete sin interrumpir los comandos simultáneos mediante el índice de varios paquetes.</a:t>
            </a:r>
          </a:p>
          <a:p>
            <a:endParaRPr lang="en-US"/>
          </a:p>
          <a:p>
            <a:r>
              <a:rPr lang="es-ES" sz="882" b="1" i="0" strike="noStrike" cap="none" baseline="0">
                <a:solidFill>
                  <a:srgbClr val="000000"/>
                </a:solidFill>
                <a:effectLst/>
                <a:latin typeface="Segoe UI"/>
                <a:ea typeface="Segoe UI"/>
                <a:cs typeface="Segoe UI"/>
              </a:rPr>
              <a:t>Repositorio de Scalar:</a:t>
            </a:r>
            <a:r>
              <a:rPr lang="es-ES" sz="882" b="0" i="0" strike="noStrike" cap="none" baseline="0">
                <a:solidFill>
                  <a:srgbClr val="000000"/>
                </a:solidFill>
                <a:effectLst/>
                <a:latin typeface="Segoe UI"/>
                <a:ea typeface="Segoe UI"/>
                <a:cs typeface="Segoe UI"/>
              </a:rPr>
              <a:t> https://github.com/microsoft/scalar</a:t>
            </a:r>
          </a:p>
          <a:p>
            <a:r>
              <a:rPr lang="es-ES" sz="882" b="1" i="0" strike="noStrike" cap="none" baseline="0">
                <a:solidFill>
                  <a:srgbClr val="000000"/>
                </a:solidFill>
                <a:effectLst/>
                <a:latin typeface="Segoe UI"/>
                <a:ea typeface="Segoe UI"/>
                <a:cs typeface="Segoe UI"/>
              </a:rPr>
              <a:t>Más detalles sobre Scalar:</a:t>
            </a:r>
            <a:r>
              <a:rPr lang="es-ES" sz="882" b="0" i="0" strike="noStrike" cap="none" baseline="0">
                <a:solidFill>
                  <a:srgbClr val="000000"/>
                </a:solidFill>
                <a:effectLst/>
                <a:latin typeface="Segoe UI"/>
                <a:ea typeface="Segoe UI"/>
                <a:cs typeface="Segoe UI"/>
              </a:rPr>
              <a:t> https://devblogs.microsoft.com/devops/introducing-scalar/</a:t>
            </a:r>
          </a:p>
          <a:p>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D57052DC-BE91-4C05-99A2-3F3E1BC1A8CF}" type="datetime8">
              <a:rPr lang="en-US" smtClean="0"/>
              <a:t>8/19/25 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41</a:t>
            </a:fld>
            <a:endParaRPr lang="en-US"/>
          </a:p>
        </p:txBody>
      </p:sp>
    </p:spTree>
    <p:extLst>
      <p:ext uri="{BB962C8B-B14F-4D97-AF65-F5344CB8AC3E}">
        <p14:creationId xmlns:p14="http://schemas.microsoft.com/office/powerpoint/2010/main" val="2572451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a:ea typeface="Segoe UI"/>
                <a:cs typeface="Segoe UI"/>
              </a:rPr>
              <a:t>Explica la diferencia entre repositorio mono y repositorio múltiple.</a:t>
            </a:r>
          </a:p>
          <a:p>
            <a:endParaRPr lang="en-US"/>
          </a:p>
          <a:p>
            <a:pPr algn="l"/>
            <a:r>
              <a:rPr lang="es-ES" sz="882" b="0" i="0" strike="noStrike" cap="none" baseline="0">
                <a:solidFill>
                  <a:srgbClr val="323232"/>
                </a:solidFill>
                <a:effectLst/>
                <a:latin typeface="adobe-clean"/>
                <a:ea typeface="adobe-clean"/>
                <a:cs typeface="adobe-clean"/>
              </a:rPr>
              <a:t>Hay dos filosofías sobre cómo organizar los repositorios: Repositorio mono o Repositorios múltiples.</a:t>
            </a:r>
          </a:p>
          <a:p>
            <a:pPr algn="l">
              <a:buFont typeface="Arial" panose="020B0604020202020204" pitchFamily="34" charset="0"/>
              <a:buChar char="•"/>
            </a:pPr>
            <a:r>
              <a:rPr lang="es-ES" sz="882" b="0" i="0" strike="noStrike" cap="none" baseline="0">
                <a:solidFill>
                  <a:srgbClr val="323232"/>
                </a:solidFill>
                <a:effectLst/>
                <a:latin typeface="adobe-clean"/>
                <a:ea typeface="adobe-clean"/>
                <a:cs typeface="adobe-clean"/>
              </a:rPr>
              <a:t>Los repositorios mono son un patrón de control de código fuente donde todo el código fuente se guarda en un único repositorio. Es muy sencillo proporcionar a todos los empleados acceso a todo de una sola vez. Solo tiene que clonar y listo. </a:t>
            </a:r>
          </a:p>
          <a:p>
            <a:pPr algn="l">
              <a:buFont typeface="Arial" panose="020B0604020202020204" pitchFamily="34" charset="0"/>
              <a:buChar char="•"/>
            </a:pPr>
            <a:r>
              <a:rPr lang="es-ES" sz="882" b="0" i="0" strike="noStrike" cap="none" baseline="0">
                <a:solidFill>
                  <a:srgbClr val="323232"/>
                </a:solidFill>
                <a:effectLst/>
                <a:latin typeface="adobe-clean"/>
                <a:ea typeface="adobe-clean"/>
                <a:cs typeface="adobe-clean"/>
              </a:rPr>
              <a:t>Los repositorios múltiples hacen referencia a la organización de los proyectos en su repositorio independiente.</a:t>
            </a:r>
          </a:p>
          <a:p>
            <a:pPr algn="l"/>
            <a:r>
              <a:rPr lang="es-ES" sz="882" b="0" i="0" strike="noStrike" cap="none" baseline="0">
                <a:solidFill>
                  <a:srgbClr val="323232"/>
                </a:solidFill>
                <a:effectLst/>
                <a:latin typeface="adobe-clean"/>
                <a:ea typeface="adobe-clean"/>
                <a:cs typeface="adobe-clean"/>
              </a:rPr>
              <a:t>La diferencia fundamental entre las filosofías de un repositorio mono y repositorios múltiples se reduce a una diferencia sobre lo que permitirá que los equipos que trabajan juntos en un sistema vayan más rápido.</a:t>
            </a:r>
          </a:p>
          <a:p>
            <a:pPr algn="l"/>
            <a:r>
              <a:rPr lang="es-ES" sz="882" b="0" i="0" strike="noStrike" cap="none" baseline="0">
                <a:solidFill>
                  <a:srgbClr val="323232"/>
                </a:solidFill>
                <a:effectLst/>
                <a:latin typeface="Consolas"/>
                <a:ea typeface="adobe-clean"/>
                <a:cs typeface="adobe-clean"/>
              </a:rPr>
              <a:t>La visión de repositorios múltiples, en forma extrema, consiste en que si deja que cada subequipo esté en su repositorio,</a:t>
            </a:r>
          </a:p>
          <a:p>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455D0EE5-2A0C-4F2D-9986-F7C027349CB8}" type="datetime8">
              <a:rPr lang="en-US" smtClean="0"/>
              <a:t>8/19/25 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42</a:t>
            </a:fld>
            <a:endParaRPr lang="en-US"/>
          </a:p>
        </p:txBody>
      </p:sp>
    </p:spTree>
    <p:extLst>
      <p:ext uri="{BB962C8B-B14F-4D97-AF65-F5344CB8AC3E}">
        <p14:creationId xmlns:p14="http://schemas.microsoft.com/office/powerpoint/2010/main" val="2655232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a:ea typeface="Segoe UI"/>
                <a:cs typeface="Segoe UI"/>
              </a:rPr>
              <a:t>https://github.com/newren/git-filter-repo/</a:t>
            </a:r>
          </a:p>
          <a:p>
            <a:endParaRPr lang="en-US"/>
          </a:p>
          <a:p>
            <a:r>
              <a:rPr lang="es-ES" sz="882" b="0" i="1" strike="noStrike" cap="none" baseline="0">
                <a:solidFill>
                  <a:srgbClr val="000000"/>
                </a:solidFill>
                <a:effectLst/>
                <a:latin typeface="Noto Serif"/>
                <a:ea typeface="Noto Serif"/>
                <a:cs typeface="Noto Serif"/>
              </a:rPr>
              <a:t>git filter-branch</a:t>
            </a:r>
            <a:r>
              <a:rPr lang="es-ES" sz="882" b="0" i="0" strike="noStrike" cap="none" baseline="0">
                <a:solidFill>
                  <a:srgbClr val="000000"/>
                </a:solidFill>
                <a:effectLst/>
                <a:latin typeface="Noto Serif"/>
                <a:ea typeface="Noto Serif"/>
                <a:cs typeface="Noto Serif"/>
              </a:rPr>
              <a:t> tiene una gran cantidad de inconvenientes que pueden producir problemas no obvios en la reescritura prevista del historial (y puede dejarte poco tiempo para investigar estos problemas, ya que tiene un rendimiento pésimo). La corrección de estos problemas de seguridad y rendimiento no es compatible con versiones anteriores y, por ello, no se recomienda su uso. Usa una herramienta de filtrado de historial alternativa, como </a:t>
            </a:r>
            <a:r>
              <a:rPr lang="es-ES" sz="882" b="0" i="0" u="sng" strike="noStrike" cap="none" baseline="0">
                <a:solidFill>
                  <a:srgbClr val="2156A5"/>
                </a:solidFill>
                <a:effectLst/>
                <a:uFill>
                  <a:solidFill>
                    <a:srgbClr val="2156A5"/>
                  </a:solidFill>
                </a:uFill>
                <a:latin typeface="Noto Serif"/>
                <a:ea typeface="Noto Serif"/>
                <a:cs typeface="Noto Serif"/>
              </a:rPr>
              <a:t>https://github.com/newren/git-filter-repo</a:t>
            </a:r>
            <a:r>
              <a:rPr lang="es-ES" sz="882" b="0" i="0" strike="noStrike" cap="none" baseline="0">
                <a:solidFill>
                  <a:srgbClr val="000000"/>
                </a:solidFill>
                <a:effectLst/>
                <a:latin typeface="Noto Serif"/>
                <a:ea typeface="Noto Serif"/>
                <a:cs typeface="Noto Serif"/>
              </a:rPr>
              <a:t>.</a:t>
            </a:r>
            <a:endParaRPr lang="en-US"/>
          </a:p>
          <a:p>
            <a:endParaRPr lang="en-US"/>
          </a:p>
          <a:p>
            <a:r>
              <a:rPr lang="es-ES" sz="882" b="0" i="0" strike="noStrike" cap="none" baseline="0">
                <a:solidFill>
                  <a:srgbClr val="24292F"/>
                </a:solidFill>
                <a:effectLst/>
                <a:latin typeface="-apple-system"/>
                <a:ea typeface="-apple-system"/>
                <a:cs typeface="-apple-system"/>
              </a:rPr>
              <a:t>git filter-repo es una herramienta versátil para reescribir el historial, que incluye </a:t>
            </a:r>
            <a:r>
              <a:rPr lang="es-ES" sz="882" b="0" i="0" strike="noStrike" cap="none" baseline="0">
                <a:solidFill>
                  <a:srgbClr val="000000"/>
                </a:solidFill>
                <a:effectLst/>
                <a:latin typeface="-apple-system"/>
                <a:ea typeface="-apple-system"/>
                <a:cs typeface="-apple-system"/>
              </a:rPr>
              <a:t>https://github.com/newren/git-filter-repo#design-rationale-behind-filter-repo</a:t>
            </a:r>
            <a:r>
              <a:rPr lang="es-ES" sz="882" b="0" i="0" strike="noStrike" cap="none" baseline="0">
                <a:solidFill>
                  <a:srgbClr val="24292F"/>
                </a:solidFill>
                <a:effectLst/>
                <a:latin typeface="-apple-system"/>
                <a:ea typeface="-apple-system"/>
                <a:cs typeface="-apple-system"/>
              </a:rPr>
              <a:t>. Se sitúa más o menos en el mismo espacio de herramientas que </a:t>
            </a:r>
            <a:r>
              <a:rPr lang="es-ES" sz="882" b="0" i="0" u="sng" strike="noStrike" cap="none" baseline="0">
                <a:solidFill>
                  <a:srgbClr val="2156A5"/>
                </a:solidFill>
                <a:effectLst/>
                <a:uFill>
                  <a:solidFill>
                    <a:srgbClr val="2156A5"/>
                  </a:solidFill>
                </a:uFill>
                <a:latin typeface="Noto Serif"/>
                <a:ea typeface="Noto Serif"/>
                <a:cs typeface="Noto Serif"/>
              </a:rPr>
              <a:t>https://git-scm.com/docs/git-filter-branch</a:t>
            </a:r>
            <a:r>
              <a:rPr lang="es-ES" sz="882" b="0" i="0" strike="noStrike" cap="none" baseline="0">
                <a:solidFill>
                  <a:srgbClr val="24292F"/>
                </a:solidFill>
                <a:effectLst/>
                <a:latin typeface="-apple-system"/>
                <a:ea typeface="-apple-system"/>
                <a:cs typeface="-apple-system"/>
              </a:rPr>
              <a:t>, pero sin ese rendimiento deficiente que induce a la claudicación, con muchas más funcionalidades y con un diseño que escala la facilidad de uso más allá de los casos de reescritura triviales. </a:t>
            </a:r>
            <a:r>
              <a:rPr lang="es-ES" sz="882" b="0" i="0" strike="noStrike" cap="none" baseline="0">
                <a:solidFill>
                  <a:srgbClr val="000000"/>
                </a:solidFill>
                <a:effectLst/>
                <a:latin typeface="-apple-system"/>
                <a:ea typeface="-apple-system"/>
                <a:cs typeface="-apple-system"/>
                <a:hlinkClick r:id="rId3" history="0"/>
              </a:rPr>
              <a:t>El proyecto de Git</a:t>
            </a:r>
            <a:r>
              <a:rPr lang="es-ES" sz="882" b="0" i="0" strike="noStrike" cap="none" baseline="0">
                <a:solidFill>
                  <a:srgbClr val="24292F"/>
                </a:solidFill>
                <a:effectLst/>
                <a:latin typeface="-apple-system"/>
                <a:ea typeface="-apple-system"/>
                <a:cs typeface="-apple-system"/>
              </a:rPr>
              <a:t> https://github.com/newren/git-filter-repo recomienda ahora el uso de git filter-repo en lugar de git filter-branch.</a:t>
            </a:r>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475ABFA0-BC2C-4741-806F-E6097968F1CC}" type="datetime8">
              <a:rPr lang="en-US" smtClean="0"/>
              <a:t>8/19/25 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44</a:t>
            </a:fld>
            <a:endParaRPr lang="en-US"/>
          </a:p>
        </p:txBody>
      </p:sp>
    </p:spTree>
    <p:extLst>
      <p:ext uri="{BB962C8B-B14F-4D97-AF65-F5344CB8AC3E}">
        <p14:creationId xmlns:p14="http://schemas.microsoft.com/office/powerpoint/2010/main" val="615476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b="0" i="0" strike="noStrike" cap="none" baseline="0">
                <a:solidFill>
                  <a:srgbClr val="000000"/>
                </a:solidFill>
                <a:effectLst/>
                <a:highlight>
                  <a:srgbClr val="FFFFFF"/>
                </a:highlight>
                <a:latin typeface="Calibri"/>
                <a:ea typeface="Calibri"/>
                <a:cs typeface="Calibri"/>
              </a:rPr>
              <a:t>Recuerda usar estos comandos con precaución, especialmente al manipular el historial de confirmaciones o revertir cambios. Asegúrate siempre de crear una copia de seguridad de tu repositorio antes de empezar o usa </a:t>
            </a:r>
            <a:r>
              <a:rPr lang="es-ES" sz="1800" b="1" i="0" strike="noStrike" cap="none" baseline="0">
                <a:solidFill>
                  <a:srgbClr val="000000"/>
                </a:solidFill>
                <a:effectLst/>
                <a:highlight>
                  <a:srgbClr val="FFFFFF"/>
                </a:highlight>
                <a:latin typeface="Calibri"/>
                <a:ea typeface="Calibri"/>
                <a:cs typeface="Calibri"/>
              </a:rPr>
              <a:t>git stash</a:t>
            </a:r>
            <a:r>
              <a:rPr lang="es-ES" sz="1800" b="0" i="0" strike="noStrike" cap="none" baseline="0">
                <a:solidFill>
                  <a:srgbClr val="000000"/>
                </a:solidFill>
                <a:effectLst/>
                <a:highlight>
                  <a:srgbClr val="FFFFFF"/>
                </a:highlight>
                <a:latin typeface="Calibri"/>
                <a:ea typeface="Calibri"/>
                <a:cs typeface="Calibri"/>
              </a:rPr>
              <a:t> para guardar tus cambios actuales antes de intentar cualquier operación de recuperación. </a:t>
            </a: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D57052DC-BE91-4C05-99A2-3F3E1BC1A8CF}" type="datetime8">
              <a:rPr lang="en-US" smtClean="0"/>
              <a:t>8/19/25 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45</a:t>
            </a:fld>
            <a:endParaRPr lang="en-US"/>
          </a:p>
        </p:txBody>
      </p:sp>
    </p:spTree>
    <p:extLst>
      <p:ext uri="{BB962C8B-B14F-4D97-AF65-F5344CB8AC3E}">
        <p14:creationId xmlns:p14="http://schemas.microsoft.com/office/powerpoint/2010/main" val="162249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46</a:t>
            </a:fld>
            <a:endParaRPr lang="en-US"/>
          </a:p>
        </p:txBody>
      </p:sp>
    </p:spTree>
    <p:extLst>
      <p:ext uri="{BB962C8B-B14F-4D97-AF65-F5344CB8AC3E}">
        <p14:creationId xmlns:p14="http://schemas.microsoft.com/office/powerpoint/2010/main" val="2459176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48</a:t>
            </a:fld>
            <a:endParaRPr lang="en-US"/>
          </a:p>
        </p:txBody>
      </p:sp>
    </p:spTree>
    <p:extLst>
      <p:ext uri="{BB962C8B-B14F-4D97-AF65-F5344CB8AC3E}">
        <p14:creationId xmlns:p14="http://schemas.microsoft.com/office/powerpoint/2010/main" val="3587156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52</a:t>
            </a:fld>
            <a:endParaRPr lang="en-US"/>
          </a:p>
        </p:txBody>
      </p:sp>
    </p:spTree>
    <p:extLst>
      <p:ext uri="{BB962C8B-B14F-4D97-AF65-F5344CB8AC3E}">
        <p14:creationId xmlns:p14="http://schemas.microsoft.com/office/powerpoint/2010/main" val="3038449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53</a:t>
            </a:fld>
            <a:endParaRPr lang="en-US"/>
          </a:p>
        </p:txBody>
      </p:sp>
    </p:spTree>
    <p:extLst>
      <p:ext uri="{BB962C8B-B14F-4D97-AF65-F5344CB8AC3E}">
        <p14:creationId xmlns:p14="http://schemas.microsoft.com/office/powerpoint/2010/main" val="1004451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54</a:t>
            </a:fld>
            <a:endParaRPr lang="en-US"/>
          </a:p>
        </p:txBody>
      </p:sp>
    </p:spTree>
    <p:extLst>
      <p:ext uri="{BB962C8B-B14F-4D97-AF65-F5344CB8AC3E}">
        <p14:creationId xmlns:p14="http://schemas.microsoft.com/office/powerpoint/2010/main" val="2026730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55</a:t>
            </a:fld>
            <a:endParaRPr lang="en-US"/>
          </a:p>
        </p:txBody>
      </p:sp>
    </p:spTree>
    <p:extLst>
      <p:ext uri="{BB962C8B-B14F-4D97-AF65-F5344CB8AC3E}">
        <p14:creationId xmlns:p14="http://schemas.microsoft.com/office/powerpoint/2010/main" val="1170327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56</a:t>
            </a:fld>
            <a:endParaRPr lang="en-US"/>
          </a:p>
        </p:txBody>
      </p:sp>
    </p:spTree>
    <p:extLst>
      <p:ext uri="{BB962C8B-B14F-4D97-AF65-F5344CB8AC3E}">
        <p14:creationId xmlns:p14="http://schemas.microsoft.com/office/powerpoint/2010/main" val="1503694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57</a:t>
            </a:fld>
            <a:endParaRPr lang="en-US"/>
          </a:p>
        </p:txBody>
      </p:sp>
    </p:spTree>
    <p:extLst>
      <p:ext uri="{BB962C8B-B14F-4D97-AF65-F5344CB8AC3E}">
        <p14:creationId xmlns:p14="http://schemas.microsoft.com/office/powerpoint/2010/main" val="2974191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58</a:t>
            </a:fld>
            <a:endParaRPr lang="en-US"/>
          </a:p>
        </p:txBody>
      </p:sp>
    </p:spTree>
    <p:extLst>
      <p:ext uri="{BB962C8B-B14F-4D97-AF65-F5344CB8AC3E}">
        <p14:creationId xmlns:p14="http://schemas.microsoft.com/office/powerpoint/2010/main" val="3647869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8/19/25 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59</a:t>
            </a:fld>
            <a:endParaRPr lang="en-US"/>
          </a:p>
        </p:txBody>
      </p:sp>
    </p:spTree>
    <p:extLst>
      <p:ext uri="{BB962C8B-B14F-4D97-AF65-F5344CB8AC3E}">
        <p14:creationId xmlns:p14="http://schemas.microsoft.com/office/powerpoint/2010/main" val="3681852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60</a:t>
            </a:fld>
            <a:endParaRPr lang="en-US"/>
          </a:p>
        </p:txBody>
      </p:sp>
    </p:spTree>
    <p:extLst>
      <p:ext uri="{BB962C8B-B14F-4D97-AF65-F5344CB8AC3E}">
        <p14:creationId xmlns:p14="http://schemas.microsoft.com/office/powerpoint/2010/main" val="1307281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7</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Pipelines is the perfect launchpad for your code – automating your builds and deployments so you spend less time with the nuts and bolts and more time being creative </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10</a:t>
            </a:fld>
            <a:endParaRPr lang="en-US"/>
          </a:p>
        </p:txBody>
      </p:sp>
    </p:spTree>
    <p:extLst>
      <p:ext uri="{BB962C8B-B14F-4D97-AF65-F5344CB8AC3E}">
        <p14:creationId xmlns:p14="http://schemas.microsoft.com/office/powerpoint/2010/main" val="1855613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oble Contenido">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36055" y="1153577"/>
            <a:ext cx="5356324" cy="2072362"/>
          </a:xfrm>
        </p:spPr>
        <p:txBody>
          <a:bodyPr/>
          <a:lstStyle/>
          <a:p>
            <a:pPr lvl="0"/>
            <a:r>
              <a:rPr lang="es-AR" noProof="0" dirty="0"/>
              <a:t>Primer nivel de texto</a:t>
            </a:r>
          </a:p>
          <a:p>
            <a:pPr lvl="1"/>
            <a:r>
              <a:rPr lang="es-AR" noProof="0" dirty="0"/>
              <a:t>Segundo nivel de texto</a:t>
            </a:r>
          </a:p>
          <a:p>
            <a:pPr lvl="2"/>
            <a:r>
              <a:rPr lang="es-AR" noProof="0" dirty="0"/>
              <a:t>Tercer nivel de texto</a:t>
            </a:r>
          </a:p>
          <a:p>
            <a:pPr lvl="3"/>
            <a:r>
              <a:rPr lang="es-AR" noProof="0" dirty="0"/>
              <a:t>Cuarto nivel de texto</a:t>
            </a:r>
          </a:p>
          <a:p>
            <a:pPr lvl="4"/>
            <a:r>
              <a:rPr lang="es-AR" noProof="0" dirty="0"/>
              <a:t>Quinto nivel de texto</a:t>
            </a:r>
          </a:p>
        </p:txBody>
      </p:sp>
      <p:sp>
        <p:nvSpPr>
          <p:cNvPr id="4" name="Content Placeholder 3"/>
          <p:cNvSpPr>
            <a:spLocks noGrp="1"/>
          </p:cNvSpPr>
          <p:nvPr>
            <p:ph sz="half" idx="2" hasCustomPrompt="1"/>
          </p:nvPr>
        </p:nvSpPr>
        <p:spPr>
          <a:xfrm>
            <a:off x="6501211" y="1153577"/>
            <a:ext cx="5356324" cy="2072362"/>
          </a:xfrm>
        </p:spPr>
        <p:txBody>
          <a:bodyPr/>
          <a:lstStyle/>
          <a:p>
            <a:pPr lvl="0"/>
            <a:r>
              <a:rPr lang="es-AR" noProof="0" dirty="0"/>
              <a:t>Primer nivel de texto</a:t>
            </a:r>
          </a:p>
          <a:p>
            <a:pPr lvl="1"/>
            <a:r>
              <a:rPr lang="es-AR" noProof="0" dirty="0"/>
              <a:t>Segundo nivel de texto</a:t>
            </a:r>
          </a:p>
          <a:p>
            <a:pPr lvl="2"/>
            <a:r>
              <a:rPr lang="es-AR" noProof="0" dirty="0"/>
              <a:t>Tercer nivel de texto</a:t>
            </a:r>
          </a:p>
          <a:p>
            <a:pPr lvl="3"/>
            <a:r>
              <a:rPr lang="es-AR" noProof="0" dirty="0"/>
              <a:t>Cuarto nivel de texto</a:t>
            </a:r>
          </a:p>
          <a:p>
            <a:pPr lvl="4"/>
            <a:r>
              <a:rPr lang="es-AR" noProof="0" dirty="0"/>
              <a:t>Quinto nivel de texto</a:t>
            </a:r>
          </a:p>
        </p:txBody>
      </p:sp>
      <p:pic>
        <p:nvPicPr>
          <p:cNvPr id="9" name="Picture 8"/>
          <p:cNvPicPr>
            <a:picLocks noChangeAspect="1"/>
          </p:cNvPicPr>
          <p:nvPr userDrawn="1"/>
        </p:nvPicPr>
        <p:blipFill>
          <a:blip r:embed="rId2"/>
          <a:stretch>
            <a:fillRect/>
          </a:stretch>
        </p:blipFill>
        <p:spPr>
          <a:xfrm>
            <a:off x="10318387" y="6516536"/>
            <a:ext cx="1263081" cy="364461"/>
          </a:xfrm>
          <a:prstGeom prst="rect">
            <a:avLst/>
          </a:prstGeom>
        </p:spPr>
      </p:pic>
      <p:pic>
        <p:nvPicPr>
          <p:cNvPr id="11" name="Picture 10"/>
          <p:cNvPicPr>
            <a:picLocks noChangeAspect="1"/>
          </p:cNvPicPr>
          <p:nvPr userDrawn="1"/>
        </p:nvPicPr>
        <p:blipFill>
          <a:blip r:embed="rId3"/>
          <a:stretch>
            <a:fillRect/>
          </a:stretch>
        </p:blipFill>
        <p:spPr>
          <a:xfrm>
            <a:off x="9014445" y="6598547"/>
            <a:ext cx="1144225" cy="240362"/>
          </a:xfrm>
          <a:prstGeom prst="rect">
            <a:avLst/>
          </a:prstGeom>
        </p:spPr>
      </p:pic>
      <p:sp>
        <p:nvSpPr>
          <p:cNvPr id="15" name="Title Placeholder 1">
            <a:extLst>
              <a:ext uri="{FF2B5EF4-FFF2-40B4-BE49-F238E27FC236}">
                <a16:creationId xmlns:a16="http://schemas.microsoft.com/office/drawing/2014/main" id="{A1A3D716-A382-4F8A-B31E-FA1338D6A135}"/>
              </a:ext>
            </a:extLst>
          </p:cNvPr>
          <p:cNvSpPr>
            <a:spLocks noGrp="1"/>
          </p:cNvSpPr>
          <p:nvPr>
            <p:ph type="title" hasCustomPrompt="1"/>
          </p:nvPr>
        </p:nvSpPr>
        <p:spPr>
          <a:xfrm>
            <a:off x="536056" y="265202"/>
            <a:ext cx="11114171" cy="569919"/>
          </a:xfrm>
          <a:prstGeom prst="rect">
            <a:avLst/>
          </a:prstGeom>
          <a:solidFill>
            <a:srgbClr val="E8E8E8"/>
          </a:solidFill>
        </p:spPr>
        <p:txBody>
          <a:bodyPr vert="horz" lIns="91440" tIns="45720" rIns="91440" bIns="45720" rtlCol="0" anchor="ctr">
            <a:noAutofit/>
          </a:bodyPr>
          <a:lstStyle/>
          <a:p>
            <a:r>
              <a:rPr lang="es-AR" noProof="0" dirty="0"/>
              <a:t>Titulo principal</a:t>
            </a:r>
          </a:p>
        </p:txBody>
      </p:sp>
      <p:pic>
        <p:nvPicPr>
          <p:cNvPr id="10" name="Picture 9">
            <a:extLst>
              <a:ext uri="{FF2B5EF4-FFF2-40B4-BE49-F238E27FC236}">
                <a16:creationId xmlns:a16="http://schemas.microsoft.com/office/drawing/2014/main" id="{74327280-D9D9-4C39-9991-48D8B1982241}"/>
              </a:ext>
            </a:extLst>
          </p:cNvPr>
          <p:cNvPicPr>
            <a:picLocks noChangeAspect="1"/>
          </p:cNvPicPr>
          <p:nvPr userDrawn="1"/>
        </p:nvPicPr>
        <p:blipFill rotWithShape="1">
          <a:blip r:embed="rId4"/>
          <a:srcRect t="-1" r="59810" b="-10603"/>
          <a:stretch/>
        </p:blipFill>
        <p:spPr>
          <a:xfrm>
            <a:off x="11779807" y="315059"/>
            <a:ext cx="499864" cy="520062"/>
          </a:xfrm>
          <a:prstGeom prst="rect">
            <a:avLst/>
          </a:prstGeom>
        </p:spPr>
      </p:pic>
    </p:spTree>
    <p:extLst>
      <p:ext uri="{BB962C8B-B14F-4D97-AF65-F5344CB8AC3E}">
        <p14:creationId xmlns:p14="http://schemas.microsoft.com/office/powerpoint/2010/main" val="3478239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ítulo y Contenido">
    <p:bg>
      <p:bgPr>
        <a:solidFill>
          <a:srgbClr val="F3F3F3"/>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430DA748-3CA9-415B-9139-E7BF6C1EC163}"/>
              </a:ext>
            </a:extLst>
          </p:cNvPr>
          <p:cNvSpPr>
            <a:spLocks noGrp="1"/>
          </p:cNvSpPr>
          <p:nvPr>
            <p:ph type="title" hasCustomPrompt="1"/>
          </p:nvPr>
        </p:nvSpPr>
        <p:spPr>
          <a:xfrm>
            <a:off x="536056" y="265202"/>
            <a:ext cx="11042423" cy="569919"/>
          </a:xfrm>
          <a:prstGeom prst="rect">
            <a:avLst/>
          </a:prstGeom>
          <a:solidFill>
            <a:srgbClr val="E8E8E8"/>
          </a:solidFill>
        </p:spPr>
        <p:txBody>
          <a:bodyPr vert="horz" lIns="91440" tIns="45720" rIns="91440" bIns="45720" rtlCol="0" anchor="ctr">
            <a:noAutofit/>
          </a:bodyPr>
          <a:lstStyle/>
          <a:p>
            <a:r>
              <a:rPr lang="es-AR" noProof="0" dirty="0"/>
              <a:t>Titulo principal</a:t>
            </a:r>
          </a:p>
        </p:txBody>
      </p:sp>
      <p:sp>
        <p:nvSpPr>
          <p:cNvPr id="13" name="Content Placeholder 2">
            <a:extLst>
              <a:ext uri="{FF2B5EF4-FFF2-40B4-BE49-F238E27FC236}">
                <a16:creationId xmlns:a16="http://schemas.microsoft.com/office/drawing/2014/main" id="{426E9C12-6710-4FE7-B7AC-4778501B240A}"/>
              </a:ext>
            </a:extLst>
          </p:cNvPr>
          <p:cNvSpPr>
            <a:spLocks noGrp="1"/>
          </p:cNvSpPr>
          <p:nvPr>
            <p:ph sz="half" idx="10" hasCustomPrompt="1"/>
          </p:nvPr>
        </p:nvSpPr>
        <p:spPr>
          <a:xfrm>
            <a:off x="536054" y="1153577"/>
            <a:ext cx="11365293" cy="2072362"/>
          </a:xfrm>
        </p:spPr>
        <p:txBody>
          <a:bodyPr/>
          <a:lstStyle/>
          <a:p>
            <a:pPr lvl="0"/>
            <a:r>
              <a:rPr lang="es-AR" noProof="0" dirty="0"/>
              <a:t>Primer nivel de texto</a:t>
            </a:r>
          </a:p>
          <a:p>
            <a:pPr lvl="1"/>
            <a:r>
              <a:rPr lang="es-AR" noProof="0" dirty="0"/>
              <a:t>Segundo nivel de texto</a:t>
            </a:r>
          </a:p>
          <a:p>
            <a:pPr lvl="2"/>
            <a:r>
              <a:rPr lang="es-AR" noProof="0" dirty="0"/>
              <a:t>Tercer nivel de texto</a:t>
            </a:r>
          </a:p>
          <a:p>
            <a:pPr lvl="3"/>
            <a:r>
              <a:rPr lang="es-AR" noProof="0" dirty="0"/>
              <a:t>Cuarto nivel de texto</a:t>
            </a:r>
          </a:p>
          <a:p>
            <a:pPr lvl="4"/>
            <a:r>
              <a:rPr lang="es-AR" noProof="0" dirty="0"/>
              <a:t>Quinto nivel de texto</a:t>
            </a:r>
          </a:p>
        </p:txBody>
      </p:sp>
      <p:pic>
        <p:nvPicPr>
          <p:cNvPr id="7" name="Picture 6">
            <a:extLst>
              <a:ext uri="{FF2B5EF4-FFF2-40B4-BE49-F238E27FC236}">
                <a16:creationId xmlns:a16="http://schemas.microsoft.com/office/drawing/2014/main" id="{4AF2ACEF-4AEC-412F-B21D-176DCC869E26}"/>
              </a:ext>
            </a:extLst>
          </p:cNvPr>
          <p:cNvPicPr>
            <a:picLocks noChangeAspect="1"/>
          </p:cNvPicPr>
          <p:nvPr userDrawn="1"/>
        </p:nvPicPr>
        <p:blipFill rotWithShape="1">
          <a:blip r:embed="rId3"/>
          <a:srcRect t="-1" r="59810" b="-10603"/>
          <a:stretch/>
        </p:blipFill>
        <p:spPr>
          <a:xfrm>
            <a:off x="11779807" y="315059"/>
            <a:ext cx="499864" cy="520062"/>
          </a:xfrm>
          <a:prstGeom prst="rect">
            <a:avLst/>
          </a:prstGeom>
        </p:spPr>
      </p:pic>
    </p:spTree>
    <p:extLst>
      <p:ext uri="{BB962C8B-B14F-4D97-AF65-F5344CB8AC3E}">
        <p14:creationId xmlns:p14="http://schemas.microsoft.com/office/powerpoint/2010/main" val="1505751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7" y="596867"/>
            <a:ext cx="11232407" cy="502246"/>
          </a:xfrm>
        </p:spPr>
        <p:txBody>
          <a:bodyPr/>
          <a:lstStyle>
            <a:lvl1pPr>
              <a:defRPr sz="3264"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95914" y="1414373"/>
            <a:ext cx="11232407" cy="345294"/>
          </a:xfrm>
          <a:prstGeom prst="rect">
            <a:avLst/>
          </a:prstGeom>
        </p:spPr>
        <p:txBody>
          <a:bodyPr anchor="t"/>
          <a:lstStyle>
            <a:lvl1pPr marL="0" indent="0">
              <a:spcBef>
                <a:spcPct val="0"/>
              </a:spcBef>
              <a:buNone/>
              <a:defRPr sz="2244">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26548903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8" y="596867"/>
            <a:ext cx="11232406" cy="502246"/>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26127041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98148" y="5077998"/>
            <a:ext cx="5322132" cy="923330"/>
          </a:xfrm>
          <a:prstGeom prst="rect">
            <a:avLst/>
          </a:prstGeom>
        </p:spPr>
        <p:txBody>
          <a:bodyPr wrap="square">
            <a:spAutoFit/>
          </a:bodyPr>
          <a:lstStyle>
            <a:lvl1pPr marL="139889" indent="-139889">
              <a:spcAft>
                <a:spcPct val="0"/>
              </a:spcAft>
              <a:buFont typeface="Arial" panose="020B0604020202020204" pitchFamily="34" charset="0"/>
              <a:buChar char="•"/>
              <a:defRPr>
                <a:solidFill>
                  <a:schemeClr val="tx1"/>
                </a:solidFill>
              </a:defRPr>
            </a:lvl1pPr>
            <a:lvl2pPr marL="279779" indent="-139889">
              <a:spcAft>
                <a:spcPct val="0"/>
              </a:spcAft>
              <a:buFont typeface="Arial" panose="020B0604020202020204" pitchFamily="34" charset="0"/>
              <a:buChar char="•"/>
              <a:defRPr>
                <a:solidFill>
                  <a:schemeClr val="tx1"/>
                </a:solidFill>
              </a:defRPr>
            </a:lvl2pPr>
            <a:lvl3pPr marL="419668" indent="-139889">
              <a:spcAft>
                <a:spcPct val="0"/>
              </a:spcAft>
              <a:buFont typeface="Arial" panose="020B0604020202020204" pitchFamily="34" charset="0"/>
              <a:buChar char="•"/>
              <a:defRPr>
                <a:solidFill>
                  <a:schemeClr val="tx1"/>
                </a:solidFill>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379063" y="5077998"/>
            <a:ext cx="5291118" cy="923330"/>
          </a:xfrm>
          <a:prstGeom prst="rect">
            <a:avLst/>
          </a:prstGeom>
        </p:spPr>
        <p:txBody>
          <a:bodyPr wrap="square">
            <a:spAutoFit/>
          </a:bodyPr>
          <a:lstStyle>
            <a:lvl1pPr marL="139889" indent="-139889">
              <a:spcAft>
                <a:spcPct val="0"/>
              </a:spcAft>
              <a:buFont typeface="Arial" panose="020B0604020202020204" pitchFamily="34" charset="0"/>
              <a:buChar char="•"/>
              <a:defRPr>
                <a:solidFill>
                  <a:schemeClr val="tx1"/>
                </a:solidFill>
              </a:defRPr>
            </a:lvl1pPr>
            <a:lvl2pPr marL="279779" indent="-139889">
              <a:spcAft>
                <a:spcPct val="0"/>
              </a:spcAft>
              <a:buFont typeface="Arial" panose="020B0604020202020204" pitchFamily="34" charset="0"/>
              <a:buChar char="•"/>
              <a:defRPr>
                <a:solidFill>
                  <a:schemeClr val="tx1"/>
                </a:solidFill>
              </a:defRPr>
            </a:lvl2pPr>
            <a:lvl3pPr marL="419668" indent="-139889">
              <a:spcAft>
                <a:spcPct val="0"/>
              </a:spcAft>
              <a:buFont typeface="Arial" panose="020B0604020202020204" pitchFamily="34" charset="0"/>
              <a:buChar char="•"/>
              <a:defRPr>
                <a:solidFill>
                  <a:schemeClr val="tx1"/>
                </a:solidFill>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75714"/>
            <a:ext cx="12436475" cy="351320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71"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600058" y="596867"/>
            <a:ext cx="11232406" cy="502246"/>
          </a:xfrm>
        </p:spPr>
        <p:txBody>
          <a:bodyPr/>
          <a:lstStyle>
            <a:lvl1pPr>
              <a:defRPr sz="3264"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10614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8" y="596867"/>
            <a:ext cx="11266412" cy="502246"/>
          </a:xfrm>
        </p:spPr>
        <p:txBody>
          <a:bodyPr/>
          <a:lstStyle>
            <a:lvl1pPr>
              <a:defRPr sz="3264"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145492" y="1612627"/>
            <a:ext cx="7686972" cy="451892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71"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95915" y="1625891"/>
            <a:ext cx="3237791" cy="251123"/>
          </a:xfrm>
          <a:prstGeom prst="rect">
            <a:avLst/>
          </a:prstGeom>
        </p:spPr>
        <p:txBody>
          <a:bodyPr anchor="t"/>
          <a:lstStyle>
            <a:lvl1pPr marL="0" indent="0">
              <a:spcBef>
                <a:spcPct val="0"/>
              </a:spcBef>
              <a:buNone/>
              <a:defRPr sz="1632">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98148" y="2127287"/>
            <a:ext cx="3236432" cy="1354217"/>
          </a:xfrm>
          <a:prstGeom prst="rect">
            <a:avLst/>
          </a:prstGeom>
        </p:spPr>
        <p:txBody>
          <a:bodyPr wrap="square">
            <a:spAutoFit/>
          </a:bodyPr>
          <a:lstStyle>
            <a:lvl1pPr marL="139889" indent="-139889">
              <a:spcAft>
                <a:spcPct val="0"/>
              </a:spcAft>
              <a:buFont typeface="Arial" panose="020B0604020202020204" pitchFamily="34" charset="0"/>
              <a:buChar char="•"/>
              <a:defRPr>
                <a:solidFill>
                  <a:schemeClr val="tx1"/>
                </a:solidFill>
              </a:defRPr>
            </a:lvl1pPr>
            <a:lvl2pPr marL="270453" indent="-130564">
              <a:spcAft>
                <a:spcPct val="0"/>
              </a:spcAft>
              <a:buFont typeface="Arial" panose="020B0604020202020204" pitchFamily="34" charset="0"/>
              <a:buChar char="•"/>
              <a:defRPr>
                <a:solidFill>
                  <a:schemeClr val="tx1"/>
                </a:solidFill>
              </a:defRPr>
            </a:lvl2pPr>
            <a:lvl3pPr marL="391691" indent="-121238">
              <a:spcAft>
                <a:spcPct val="0"/>
              </a:spcAft>
              <a:buFont typeface="Arial" panose="020B0604020202020204" pitchFamily="34" charset="0"/>
              <a:buChar char="•"/>
              <a:defRPr>
                <a:solidFill>
                  <a:schemeClr val="tx1"/>
                </a:solidFill>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6588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8" y="596867"/>
            <a:ext cx="11232406" cy="502246"/>
          </a:xfrm>
        </p:spPr>
        <p:txBody>
          <a:bodyPr/>
          <a:lstStyle>
            <a:lvl1pPr>
              <a:defRPr sz="3264"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95914" y="1625890"/>
            <a:ext cx="5324366" cy="345294"/>
          </a:xfrm>
          <a:prstGeom prst="rect">
            <a:avLst/>
          </a:prstGeom>
        </p:spPr>
        <p:txBody>
          <a:bodyPr anchor="t"/>
          <a:lstStyle>
            <a:lvl1pPr marL="0" indent="0">
              <a:spcBef>
                <a:spcPct val="0"/>
              </a:spcBef>
              <a:buNone/>
              <a:defRPr sz="2244">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98148" y="2127287"/>
            <a:ext cx="5322132" cy="1282402"/>
          </a:xfrm>
          <a:prstGeom prst="rect">
            <a:avLst/>
          </a:prstGeom>
        </p:spPr>
        <p:txBody>
          <a:bodyPr wrap="square">
            <a:spAutoFit/>
          </a:bodyPr>
          <a:lstStyle>
            <a:lvl1pPr marL="139889" indent="-139889">
              <a:buFont typeface="Arial" panose="020B0604020202020204" pitchFamily="34" charset="0"/>
              <a:buChar char="•"/>
              <a:defRPr>
                <a:solidFill>
                  <a:schemeClr val="tx1"/>
                </a:solidFill>
              </a:defRPr>
            </a:lvl1pPr>
            <a:lvl2pPr marL="270453" indent="-130564">
              <a:buFont typeface="Arial" panose="020B0604020202020204" pitchFamily="34" charset="0"/>
              <a:buChar char="•"/>
              <a:defRPr>
                <a:solidFill>
                  <a:schemeClr val="tx1"/>
                </a:solidFill>
              </a:defRPr>
            </a:lvl2pPr>
            <a:lvl3pPr marL="391691" indent="-121238">
              <a:buFont typeface="Arial" panose="020B0604020202020204" pitchFamily="34" charset="0"/>
              <a:buChar char="•"/>
              <a:defRPr>
                <a:solidFill>
                  <a:schemeClr val="tx1"/>
                </a:solidFill>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369430" y="1625890"/>
            <a:ext cx="5324366" cy="345294"/>
          </a:xfrm>
          <a:prstGeom prst="rect">
            <a:avLst/>
          </a:prstGeom>
        </p:spPr>
        <p:txBody>
          <a:bodyPr anchor="t"/>
          <a:lstStyle>
            <a:lvl1pPr marL="0" indent="0">
              <a:spcBef>
                <a:spcPct val="0"/>
              </a:spcBef>
              <a:buNone/>
              <a:defRPr sz="2244">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379063" y="2127287"/>
            <a:ext cx="5291118" cy="1282402"/>
          </a:xfrm>
          <a:prstGeom prst="rect">
            <a:avLst/>
          </a:prstGeom>
        </p:spPr>
        <p:txBody>
          <a:bodyPr wrap="square">
            <a:spAutoFit/>
          </a:bodyPr>
          <a:lstStyle>
            <a:lvl1pPr marL="139889" indent="-139889">
              <a:buFont typeface="Arial" panose="020B0604020202020204" pitchFamily="34" charset="0"/>
              <a:buChar char="•"/>
              <a:defRPr>
                <a:solidFill>
                  <a:schemeClr val="tx1"/>
                </a:solidFill>
              </a:defRPr>
            </a:lvl1pPr>
            <a:lvl2pPr marL="270453" indent="-130564">
              <a:buFont typeface="Arial" panose="020B0604020202020204" pitchFamily="34" charset="0"/>
              <a:buChar char="•"/>
              <a:defRPr>
                <a:solidFill>
                  <a:schemeClr val="tx1"/>
                </a:solidFill>
              </a:defRPr>
            </a:lvl2pPr>
            <a:lvl3pPr marL="391691" indent="-121238">
              <a:buFont typeface="Arial" panose="020B0604020202020204" pitchFamily="34" charset="0"/>
              <a:buChar char="•"/>
              <a:defRPr>
                <a:solidFill>
                  <a:schemeClr val="tx1"/>
                </a:solidFill>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1242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17322" y="1485900"/>
            <a:ext cx="10415144" cy="658477"/>
          </a:xfrm>
          <a:prstGeom prst="rect">
            <a:avLst/>
          </a:prstGeom>
        </p:spPr>
        <p:txBody>
          <a:bodyPr wrap="square" lIns="0" tIns="0" rIns="0" bIns="0" anchor="ctr">
            <a:noAutofit/>
          </a:bodyPr>
          <a:lstStyle>
            <a:lvl1pPr marL="0" indent="0">
              <a:lnSpc>
                <a:spcPts val="1800"/>
              </a:lnSpc>
              <a:spcBef>
                <a:spcPts val="900"/>
              </a:spcBef>
              <a:buNone/>
              <a:defRPr lang="en-US" sz="1598" b="0" kern="1200" spc="0" baseline="0">
                <a:solidFill>
                  <a:schemeClr val="tx1"/>
                </a:solidFill>
                <a:latin typeface="+mn-lt"/>
                <a:ea typeface="+mn-ea"/>
                <a:cs typeface="+mn-cs"/>
              </a:defRPr>
            </a:lvl1pPr>
            <a:lvl2pPr marL="0" marR="0" indent="0" algn="l" defTabSz="932384" rtl="0" eaLnBrk="1" fontAlgn="auto" latinLnBrk="0" hangingPunct="1">
              <a:lnSpc>
                <a:spcPct val="100000"/>
              </a:lnSpc>
              <a:spcBef>
                <a:spcPts val="612"/>
              </a:spcBef>
              <a:spcAft>
                <a:spcPct val="0"/>
              </a:spcAft>
              <a:buClrTx/>
              <a:buSzPct val="90000"/>
              <a:buFont typeface="Arial" panose="020B0604020202020204" pitchFamily="34" charset="0"/>
              <a:buNone/>
              <a:defRPr sz="1836" b="0">
                <a:solidFill>
                  <a:schemeClr val="tx1"/>
                </a:solidFill>
              </a:defRPr>
            </a:lvl2pPr>
            <a:lvl3pPr marL="457024" indent="0">
              <a:buNone/>
              <a:defRPr/>
            </a:lvl3pPr>
            <a:lvl4pPr marL="685537" indent="0">
              <a:buNone/>
              <a:defRPr/>
            </a:lvl4pPr>
            <a:lvl5pPr marL="914049" indent="0">
              <a:buNone/>
              <a:defRPr/>
            </a:lvl5pPr>
          </a:lstStyle>
          <a:p>
            <a:pPr marL="0" marR="0" lvl="1" indent="0" algn="l" defTabSz="932384" rtl="0" eaLnBrk="1" fontAlgn="auto" latinLnBrk="0" hangingPunct="1">
              <a:lnSpc>
                <a:spcPct val="100000"/>
              </a:lnSpc>
              <a:spcBef>
                <a:spcPts val="400"/>
              </a:spcBef>
              <a:spcAft>
                <a:spcPts val="600"/>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userDrawn="1"/>
        </p:nvCxnSpPr>
        <p:spPr>
          <a:xfrm>
            <a:off x="1417563" y="2249888"/>
            <a:ext cx="1040142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417322" y="2355401"/>
            <a:ext cx="10415144" cy="661818"/>
          </a:xfrm>
          <a:prstGeom prst="rect">
            <a:avLst/>
          </a:prstGeom>
        </p:spPr>
        <p:txBody>
          <a:bodyPr wrap="square" lIns="0" tIns="0" rIns="0" bIns="0" anchor="ctr">
            <a:noAutofit/>
          </a:bodyPr>
          <a:lstStyle>
            <a:lvl1pPr marL="0" indent="0">
              <a:lnSpc>
                <a:spcPts val="1800"/>
              </a:lnSpc>
              <a:spcBef>
                <a:spcPts val="900"/>
              </a:spcBef>
              <a:buNone/>
              <a:defRPr lang="en-US" sz="1598" b="0" kern="1200" spc="0" baseline="0">
                <a:solidFill>
                  <a:schemeClr val="tx1"/>
                </a:solidFill>
                <a:latin typeface="+mn-lt"/>
                <a:ea typeface="+mn-ea"/>
                <a:cs typeface="+mn-cs"/>
              </a:defRPr>
            </a:lvl1pPr>
            <a:lvl2pPr marL="0" marR="0" indent="0" algn="l" defTabSz="932384" rtl="0" eaLnBrk="1" fontAlgn="auto" latinLnBrk="0" hangingPunct="1">
              <a:lnSpc>
                <a:spcPct val="100000"/>
              </a:lnSpc>
              <a:spcBef>
                <a:spcPts val="612"/>
              </a:spcBef>
              <a:spcAft>
                <a:spcPct val="0"/>
              </a:spcAft>
              <a:buClrTx/>
              <a:buSzPct val="90000"/>
              <a:buFont typeface="Arial" panose="020B0604020202020204" pitchFamily="34" charset="0"/>
              <a:buNone/>
              <a:defRPr sz="1836" b="0">
                <a:solidFill>
                  <a:schemeClr val="tx1"/>
                </a:solidFill>
              </a:defRPr>
            </a:lvl2pPr>
            <a:lvl3pPr marL="457024" indent="0">
              <a:buNone/>
              <a:defRPr/>
            </a:lvl3pPr>
            <a:lvl4pPr marL="685537" indent="0">
              <a:buNone/>
              <a:defRPr/>
            </a:lvl4pPr>
            <a:lvl5pPr marL="914049" indent="0">
              <a:buNone/>
              <a:defRPr/>
            </a:lvl5pPr>
          </a:lstStyle>
          <a:p>
            <a:pPr marL="0" marR="0" lvl="1" indent="0" algn="l" defTabSz="932384" rtl="0" eaLnBrk="1" fontAlgn="auto" latinLnBrk="0" hangingPunct="1">
              <a:lnSpc>
                <a:spcPct val="100000"/>
              </a:lnSpc>
              <a:spcBef>
                <a:spcPts val="400"/>
              </a:spcBef>
              <a:spcAft>
                <a:spcPts val="600"/>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userDrawn="1"/>
        </p:nvCxnSpPr>
        <p:spPr>
          <a:xfrm>
            <a:off x="1417563" y="3122731"/>
            <a:ext cx="1040142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417322" y="3228244"/>
            <a:ext cx="10415144" cy="661818"/>
          </a:xfrm>
          <a:prstGeom prst="rect">
            <a:avLst/>
          </a:prstGeom>
        </p:spPr>
        <p:txBody>
          <a:bodyPr wrap="square" lIns="0" tIns="0" rIns="0" bIns="0" anchor="ctr">
            <a:noAutofit/>
          </a:bodyPr>
          <a:lstStyle>
            <a:lvl1pPr marL="0" marR="0" indent="0" algn="l" defTabSz="932384" rtl="0" eaLnBrk="1" fontAlgn="auto" latinLnBrk="0" hangingPunct="1">
              <a:lnSpc>
                <a:spcPts val="1800"/>
              </a:lnSpc>
              <a:spcBef>
                <a:spcPts val="900"/>
              </a:spcBef>
              <a:spcAft>
                <a:spcPct val="0"/>
              </a:spcAft>
              <a:buClrTx/>
              <a:buSzPct val="90000"/>
              <a:buFont typeface="Wingdings" panose="05000000000000000000" pitchFamily="2" charset="2"/>
              <a:buNone/>
              <a:defRPr lang="en-US" sz="1598" b="0" kern="1200" spc="0" baseline="0">
                <a:solidFill>
                  <a:schemeClr val="tx1"/>
                </a:solidFill>
                <a:latin typeface="+mn-lt"/>
                <a:ea typeface="+mn-ea"/>
                <a:cs typeface="+mn-cs"/>
              </a:defRPr>
            </a:lvl1pPr>
            <a:lvl2pPr marL="0" marR="0" indent="0" algn="l" defTabSz="932384" rtl="0" eaLnBrk="1" fontAlgn="auto" latinLnBrk="0" hangingPunct="1">
              <a:lnSpc>
                <a:spcPct val="100000"/>
              </a:lnSpc>
              <a:spcBef>
                <a:spcPts val="612"/>
              </a:spcBef>
              <a:spcAft>
                <a:spcPct val="0"/>
              </a:spcAft>
              <a:buClrTx/>
              <a:buSzPct val="90000"/>
              <a:buFont typeface="Arial" panose="020B0604020202020204" pitchFamily="34" charset="0"/>
              <a:buNone/>
              <a:defRPr sz="1836" b="0">
                <a:solidFill>
                  <a:schemeClr val="tx1"/>
                </a:solidFill>
              </a:defRPr>
            </a:lvl2pPr>
            <a:lvl3pPr marL="457024" indent="0">
              <a:buNone/>
              <a:defRPr/>
            </a:lvl3pPr>
            <a:lvl4pPr marL="685537" indent="0">
              <a:buNone/>
              <a:defRPr/>
            </a:lvl4pPr>
            <a:lvl5pPr marL="914049" indent="0">
              <a:buNone/>
              <a:defRPr/>
            </a:lvl5pPr>
          </a:lstStyle>
          <a:p>
            <a:pPr marL="0" marR="0" lvl="1" indent="0" algn="l" defTabSz="932384" rtl="0" eaLnBrk="1" fontAlgn="auto" latinLnBrk="0" hangingPunct="1">
              <a:lnSpc>
                <a:spcPct val="100000"/>
              </a:lnSpc>
              <a:spcBef>
                <a:spcPts val="400"/>
              </a:spcBef>
              <a:spcAft>
                <a:spcPts val="600"/>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userDrawn="1"/>
        </p:nvCxnSpPr>
        <p:spPr>
          <a:xfrm>
            <a:off x="1417563" y="3995574"/>
            <a:ext cx="1040142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417322" y="4101086"/>
            <a:ext cx="10415144" cy="661818"/>
          </a:xfrm>
          <a:prstGeom prst="rect">
            <a:avLst/>
          </a:prstGeom>
        </p:spPr>
        <p:txBody>
          <a:bodyPr wrap="square" lIns="0" tIns="0" rIns="0" bIns="0" anchor="ctr">
            <a:noAutofit/>
          </a:bodyPr>
          <a:lstStyle>
            <a:lvl1pPr marL="0" marR="0" indent="0" algn="l" defTabSz="932384" rtl="0" eaLnBrk="1" fontAlgn="auto" latinLnBrk="0" hangingPunct="1">
              <a:lnSpc>
                <a:spcPts val="1800"/>
              </a:lnSpc>
              <a:spcBef>
                <a:spcPts val="900"/>
              </a:spcBef>
              <a:spcAft>
                <a:spcPct val="0"/>
              </a:spcAft>
              <a:buClrTx/>
              <a:buSzPct val="90000"/>
              <a:buFont typeface="Wingdings" panose="05000000000000000000" pitchFamily="2" charset="2"/>
              <a:buNone/>
              <a:defRPr lang="en-US" sz="1598" b="0" kern="1200" spc="0" baseline="0">
                <a:solidFill>
                  <a:schemeClr val="tx1"/>
                </a:solidFill>
                <a:latin typeface="+mn-lt"/>
                <a:ea typeface="+mn-ea"/>
                <a:cs typeface="+mn-cs"/>
              </a:defRPr>
            </a:lvl1pPr>
            <a:lvl2pPr marL="0" marR="0" indent="0" algn="l" defTabSz="932384" rtl="0" eaLnBrk="1" fontAlgn="auto" latinLnBrk="0" hangingPunct="1">
              <a:lnSpc>
                <a:spcPct val="100000"/>
              </a:lnSpc>
              <a:spcBef>
                <a:spcPts val="612"/>
              </a:spcBef>
              <a:spcAft>
                <a:spcPct val="0"/>
              </a:spcAft>
              <a:buClrTx/>
              <a:buSzPct val="90000"/>
              <a:buFont typeface="Arial" panose="020B0604020202020204" pitchFamily="34" charset="0"/>
              <a:buNone/>
              <a:defRPr sz="1836" b="0">
                <a:solidFill>
                  <a:schemeClr val="tx1"/>
                </a:solidFill>
              </a:defRPr>
            </a:lvl2pPr>
            <a:lvl3pPr marL="457024" indent="0">
              <a:buNone/>
              <a:defRPr/>
            </a:lvl3pPr>
            <a:lvl4pPr marL="685537" indent="0">
              <a:buNone/>
              <a:defRPr/>
            </a:lvl4pPr>
            <a:lvl5pPr marL="914049" indent="0">
              <a:buNone/>
              <a:defRPr/>
            </a:lvl5pPr>
          </a:lstStyle>
          <a:p>
            <a:pPr marL="0" marR="0" lvl="1" indent="0" algn="l" defTabSz="932384" rtl="0" eaLnBrk="1" fontAlgn="auto" latinLnBrk="0" hangingPunct="1">
              <a:lnSpc>
                <a:spcPct val="100000"/>
              </a:lnSpc>
              <a:spcBef>
                <a:spcPts val="400"/>
              </a:spcBef>
              <a:spcAft>
                <a:spcPts val="600"/>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userDrawn="1"/>
        </p:nvCxnSpPr>
        <p:spPr>
          <a:xfrm>
            <a:off x="1417563" y="4868417"/>
            <a:ext cx="1040142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417322" y="4973930"/>
            <a:ext cx="10415144" cy="661818"/>
          </a:xfrm>
          <a:prstGeom prst="rect">
            <a:avLst/>
          </a:prstGeom>
        </p:spPr>
        <p:txBody>
          <a:bodyPr wrap="square" lIns="0" tIns="0" rIns="0" bIns="0" anchor="ctr">
            <a:noAutofit/>
          </a:bodyPr>
          <a:lstStyle>
            <a:lvl1pPr marL="0" marR="0" indent="0" algn="l" defTabSz="932384" rtl="0" eaLnBrk="1" fontAlgn="auto" latinLnBrk="0" hangingPunct="1">
              <a:lnSpc>
                <a:spcPts val="1800"/>
              </a:lnSpc>
              <a:spcBef>
                <a:spcPts val="900"/>
              </a:spcBef>
              <a:spcAft>
                <a:spcPct val="0"/>
              </a:spcAft>
              <a:buClrTx/>
              <a:buSzPct val="90000"/>
              <a:buFont typeface="Wingdings" panose="05000000000000000000" pitchFamily="2" charset="2"/>
              <a:buNone/>
              <a:defRPr lang="en-US" sz="1598" b="0" kern="1200" spc="0" baseline="0">
                <a:solidFill>
                  <a:schemeClr val="tx1"/>
                </a:solidFill>
                <a:latin typeface="+mn-lt"/>
                <a:ea typeface="+mn-ea"/>
                <a:cs typeface="+mn-cs"/>
              </a:defRPr>
            </a:lvl1pPr>
            <a:lvl2pPr marL="0" marR="0" indent="0" algn="l" defTabSz="932384" rtl="0" eaLnBrk="1" fontAlgn="auto" latinLnBrk="0" hangingPunct="1">
              <a:lnSpc>
                <a:spcPct val="100000"/>
              </a:lnSpc>
              <a:spcBef>
                <a:spcPts val="612"/>
              </a:spcBef>
              <a:spcAft>
                <a:spcPct val="0"/>
              </a:spcAft>
              <a:buClrTx/>
              <a:buSzPct val="90000"/>
              <a:buFont typeface="Arial" panose="020B0604020202020204" pitchFamily="34" charset="0"/>
              <a:buNone/>
              <a:defRPr sz="1836" b="0">
                <a:solidFill>
                  <a:schemeClr val="tx1"/>
                </a:solidFill>
              </a:defRPr>
            </a:lvl2pPr>
            <a:lvl3pPr marL="457024" indent="0">
              <a:buNone/>
              <a:defRPr/>
            </a:lvl3pPr>
            <a:lvl4pPr marL="685537" indent="0">
              <a:buNone/>
              <a:defRPr/>
            </a:lvl4pPr>
            <a:lvl5pPr marL="914049" indent="0">
              <a:buNone/>
              <a:defRPr/>
            </a:lvl5pPr>
          </a:lstStyle>
          <a:p>
            <a:pPr marL="0" marR="0" lvl="1" indent="0" algn="l" defTabSz="932384" rtl="0" eaLnBrk="1" fontAlgn="auto" latinLnBrk="0" hangingPunct="1">
              <a:lnSpc>
                <a:spcPct val="100000"/>
              </a:lnSpc>
              <a:spcBef>
                <a:spcPts val="400"/>
              </a:spcBef>
              <a:spcAft>
                <a:spcPts val="600"/>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91057" y="6548910"/>
            <a:ext cx="4234554" cy="201917"/>
          </a:xfrm>
          <a:prstGeom prst="rect">
            <a:avLst/>
          </a:prstGeom>
        </p:spPr>
        <p:txBody>
          <a:bodyPr vert="horz" lIns="0" tIns="0" rIns="0" bIns="0" rtlCol="0" anchor="ctr"/>
          <a:lstStyle>
            <a:lvl1pPr marL="0" algn="l" defTabSz="932418" rtl="0" eaLnBrk="1" latinLnBrk="0" hangingPunct="1">
              <a:defRPr lang="en-US" sz="1020" kern="1200">
                <a:solidFill>
                  <a:schemeClr val="tx1"/>
                </a:solidFill>
                <a:latin typeface="+mn-lt"/>
                <a:ea typeface="+mn-ea"/>
                <a:cs typeface="+mn-cs"/>
              </a:defRPr>
            </a:lvl1pPr>
            <a:lvl5pPr>
              <a:defRPr lang="en-US" sz="765" kern="100" cap="all" spc="0" baseline="0">
                <a:solidFill>
                  <a:schemeClr val="tx1"/>
                </a:solidFill>
                <a:latin typeface="Arial" panose="020B0604020202020204" pitchFamily="34" charset="0"/>
                <a:ea typeface="+mn-ea"/>
                <a:cs typeface="Arial" panose="020B0604020202020204" pitchFamily="34" charset="0"/>
              </a:defRPr>
            </a:lvl5pPr>
          </a:lstStyle>
          <a:p>
            <a:pPr defTabSz="932384">
              <a:defRPr/>
            </a:pPr>
            <a:r>
              <a:rPr lang="es-AR">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600059" y="596867"/>
            <a:ext cx="8357311" cy="502246"/>
          </a:xfrm>
        </p:spPr>
        <p:txBody>
          <a:bodyPr/>
          <a:lstStyle>
            <a:lvl1pPr>
              <a:defRPr sz="3264"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54727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6"/>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 id="2147483904" r:id="rId27"/>
    <p:sldLayoutId id="2147483905" r:id="rId28"/>
    <p:sldLayoutId id="2147483906" r:id="rId29"/>
    <p:sldLayoutId id="2147483907" r:id="rId30"/>
    <p:sldLayoutId id="2147483908" r:id="rId31"/>
    <p:sldLayoutId id="2147483909" r:id="rId32"/>
    <p:sldLayoutId id="2147483910" r:id="rId33"/>
    <p:sldLayoutId id="2147483911" r:id="rId34"/>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linkedin.com/in/arielschwind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6.png"/><Relationship Id="rId7" Type="http://schemas.openxmlformats.org/officeDocument/2006/relationships/image" Target="../media/image57.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6.png"/><Relationship Id="rId7" Type="http://schemas.openxmlformats.org/officeDocument/2006/relationships/image" Target="../media/image64.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23.png"/><Relationship Id="rId21" Type="http://schemas.openxmlformats.org/officeDocument/2006/relationships/image" Target="../media/image82.png"/><Relationship Id="rId7" Type="http://schemas.openxmlformats.org/officeDocument/2006/relationships/image" Target="../media/image71.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8.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25.xml"/><Relationship Id="rId6" Type="http://schemas.openxmlformats.org/officeDocument/2006/relationships/image" Target="../media/image70.png"/><Relationship Id="rId11" Type="http://schemas.openxmlformats.org/officeDocument/2006/relationships/image" Target="../media/image25.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image" Target="../media/image24.png"/><Relationship Id="rId19" Type="http://schemas.openxmlformats.org/officeDocument/2006/relationships/image" Target="../media/image80.png"/><Relationship Id="rId4" Type="http://schemas.openxmlformats.org/officeDocument/2006/relationships/image" Target="../media/image21.png"/><Relationship Id="rId9" Type="http://schemas.openxmlformats.org/officeDocument/2006/relationships/image" Target="../media/image22.png"/><Relationship Id="rId14" Type="http://schemas.openxmlformats.org/officeDocument/2006/relationships/image" Target="../media/image7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2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17" Type="http://schemas.openxmlformats.org/officeDocument/2006/relationships/image" Target="../media/image22.png"/><Relationship Id="rId2" Type="http://schemas.openxmlformats.org/officeDocument/2006/relationships/notesSlide" Target="../notesSlides/notesSlide13.xml"/><Relationship Id="rId16"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21.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image" Target="../media/image37.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azure/devops/boards/get-started/plan-track-work?view=azure-devops&amp;tabs=agile-process" TargetMode="External"/><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94.png"/><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4.png"/><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4.png"/><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7.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94.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4.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4.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105.jpe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icrosoftLearning/AZ400-DesigningandImplementingMicrosoftDevOpsSolutions" TargetMode="External"/><Relationship Id="rId2" Type="http://schemas.openxmlformats.org/officeDocument/2006/relationships/hyperlink" Target="https://microsoftlearning.github.io/AZ400-DesigningandImplementingMicrosoftDevOpsSolutions/" TargetMode="Externa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image" Target="../media/image37.sv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3.sv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2773" y="1085197"/>
            <a:ext cx="6722168" cy="5771282"/>
          </a:xfrm>
          <a:prstGeom prst="rect">
            <a:avLst/>
          </a:prstGeom>
        </p:spPr>
      </p:pic>
      <p:sp>
        <p:nvSpPr>
          <p:cNvPr id="11" name="Text Placeholder 6">
            <a:extLst>
              <a:ext uri="{FF2B5EF4-FFF2-40B4-BE49-F238E27FC236}">
                <a16:creationId xmlns:a16="http://schemas.microsoft.com/office/drawing/2014/main" id="{839BCE6D-6848-DA16-7D8C-F63A17A9173E}"/>
              </a:ext>
            </a:extLst>
          </p:cNvPr>
          <p:cNvSpPr txBox="1">
            <a:spLocks/>
          </p:cNvSpPr>
          <p:nvPr/>
        </p:nvSpPr>
        <p:spPr>
          <a:xfrm>
            <a:off x="2045632" y="3594610"/>
            <a:ext cx="6061922" cy="200009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b="1" dirty="0"/>
              <a:t>Ing. Ariel </a:t>
            </a:r>
            <a:r>
              <a:rPr lang="en-US" sz="2856" b="1" dirty="0" err="1"/>
              <a:t>Schwindt</a:t>
            </a:r>
            <a:endParaRPr lang="en-US" sz="2856" b="1" dirty="0"/>
          </a:p>
          <a:p>
            <a:r>
              <a:rPr lang="es-AR" sz="1836"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sz="1836" dirty="0">
                <a:solidFill>
                  <a:prstClr val="black"/>
                </a:solidFill>
                <a:latin typeface="Source Sans Pro" panose="020B0503030403020204" pitchFamily="34" charset="0"/>
                <a:ea typeface="Source Sans Pro" panose="020B0503030403020204" pitchFamily="34" charset="0"/>
              </a:rPr>
            </a:br>
            <a:r>
              <a:rPr lang="es-AR" sz="1836" dirty="0">
                <a:solidFill>
                  <a:prstClr val="black"/>
                </a:solidFill>
                <a:latin typeface="Source Sans Pro" panose="020B0503030403020204" pitchFamily="34" charset="0"/>
                <a:ea typeface="Source Sans Pro" panose="020B0503030403020204" pitchFamily="34" charset="0"/>
              </a:rPr>
              <a:t>Microsoft </a:t>
            </a:r>
            <a:r>
              <a:rPr lang="es-AR" sz="1836" dirty="0" err="1">
                <a:solidFill>
                  <a:prstClr val="black"/>
                </a:solidFill>
                <a:latin typeface="Source Sans Pro" panose="020B0503030403020204" pitchFamily="34" charset="0"/>
                <a:ea typeface="Source Sans Pro" panose="020B0503030403020204" pitchFamily="34" charset="0"/>
              </a:rPr>
              <a:t>Certified</a:t>
            </a:r>
            <a:r>
              <a:rPr lang="es-AR" sz="1836" dirty="0">
                <a:solidFill>
                  <a:prstClr val="black"/>
                </a:solidFill>
                <a:latin typeface="Source Sans Pro" panose="020B0503030403020204" pitchFamily="34" charset="0"/>
                <a:ea typeface="Source Sans Pro" panose="020B0503030403020204" pitchFamily="34" charset="0"/>
              </a:rPr>
              <a:t> </a:t>
            </a:r>
            <a:r>
              <a:rPr lang="es-AR" sz="1836" dirty="0" err="1">
                <a:solidFill>
                  <a:prstClr val="black"/>
                </a:solidFill>
                <a:latin typeface="Source Sans Pro" panose="020B0503030403020204" pitchFamily="34" charset="0"/>
                <a:ea typeface="Source Sans Pro" panose="020B0503030403020204" pitchFamily="34" charset="0"/>
              </a:rPr>
              <a:t>Trainer</a:t>
            </a:r>
            <a:endParaRPr lang="es-AR" sz="1836" dirty="0">
              <a:solidFill>
                <a:prstClr val="black"/>
              </a:solidFill>
              <a:latin typeface="Source Sans Pro" panose="020B0503030403020204" pitchFamily="34" charset="0"/>
              <a:ea typeface="Source Sans Pro" panose="020B0503030403020204" pitchFamily="34" charset="0"/>
            </a:endParaRPr>
          </a:p>
          <a:p>
            <a:br>
              <a:rPr lang="en-US" sz="2856" b="1" dirty="0"/>
            </a:br>
            <a:r>
              <a:rPr lang="es-AR" sz="1836" dirty="0">
                <a:solidFill>
                  <a:prstClr val="black"/>
                </a:solidFill>
                <a:latin typeface="Source Sans Pro" panose="020B0503030403020204" pitchFamily="34" charset="0"/>
                <a:ea typeface="Source Sans Pro" panose="020B0503030403020204" pitchFamily="34" charset="0"/>
              </a:rPr>
              <a:t>MS Certified DevOps </a:t>
            </a:r>
            <a:r>
              <a:rPr lang="es-AR" sz="1836" dirty="0" err="1">
                <a:solidFill>
                  <a:prstClr val="black"/>
                </a:solidFill>
                <a:latin typeface="Source Sans Pro" panose="020B0503030403020204" pitchFamily="34" charset="0"/>
                <a:ea typeface="Source Sans Pro" panose="020B0503030403020204" pitchFamily="34" charset="0"/>
              </a:rPr>
              <a:t>Engineer</a:t>
            </a:r>
            <a:r>
              <a:rPr lang="es-AR" sz="1836" dirty="0">
                <a:solidFill>
                  <a:prstClr val="black"/>
                </a:solidFill>
                <a:latin typeface="Source Sans Pro" panose="020B0503030403020204" pitchFamily="34" charset="0"/>
                <a:ea typeface="Source Sans Pro" panose="020B0503030403020204" pitchFamily="34" charset="0"/>
              </a:rPr>
              <a:t> Expert</a:t>
            </a:r>
          </a:p>
          <a:p>
            <a:r>
              <a:rPr lang="es-AR" sz="1836" dirty="0">
                <a:solidFill>
                  <a:prstClr val="black"/>
                </a:solidFill>
                <a:latin typeface="Source Sans Pro" panose="020B0503030403020204" pitchFamily="34" charset="0"/>
                <a:ea typeface="Source Sans Pro" panose="020B0503030403020204" pitchFamily="34" charset="0"/>
              </a:rPr>
              <a:t>MS Certified Azure </a:t>
            </a:r>
            <a:r>
              <a:rPr lang="es-AR" sz="1836" dirty="0" err="1">
                <a:solidFill>
                  <a:prstClr val="black"/>
                </a:solidFill>
                <a:latin typeface="Source Sans Pro" panose="020B0503030403020204" pitchFamily="34" charset="0"/>
                <a:ea typeface="Source Sans Pro" panose="020B0503030403020204" pitchFamily="34" charset="0"/>
              </a:rPr>
              <a:t>Developer</a:t>
            </a:r>
            <a:r>
              <a:rPr lang="es-AR" sz="1836" dirty="0">
                <a:solidFill>
                  <a:prstClr val="black"/>
                </a:solidFill>
                <a:latin typeface="Source Sans Pro" panose="020B0503030403020204" pitchFamily="34" charset="0"/>
                <a:ea typeface="Source Sans Pro" panose="020B0503030403020204" pitchFamily="34" charset="0"/>
              </a:rPr>
              <a:t> </a:t>
            </a:r>
            <a:r>
              <a:rPr lang="es-AR" sz="1836" dirty="0" err="1">
                <a:solidFill>
                  <a:prstClr val="black"/>
                </a:solidFill>
                <a:latin typeface="Source Sans Pro" panose="020B0503030403020204" pitchFamily="34" charset="0"/>
                <a:ea typeface="Source Sans Pro" panose="020B0503030403020204" pitchFamily="34" charset="0"/>
              </a:rPr>
              <a:t>Associate</a:t>
            </a:r>
            <a:endParaRPr lang="es-AR" sz="1836" dirty="0">
              <a:solidFill>
                <a:prstClr val="black"/>
              </a:solidFill>
              <a:latin typeface="Source Sans Pro" panose="020B0503030403020204" pitchFamily="34" charset="0"/>
              <a:ea typeface="Source Sans Pro" panose="020B0503030403020204" pitchFamily="34" charset="0"/>
            </a:endParaRPr>
          </a:p>
          <a:p>
            <a:r>
              <a:rPr lang="es-AR" sz="1836" dirty="0">
                <a:solidFill>
                  <a:prstClr val="black"/>
                </a:solidFill>
                <a:latin typeface="Source Sans Pro" panose="020B0503030403020204" pitchFamily="34" charset="0"/>
                <a:ea typeface="Source Sans Pro" panose="020B0503030403020204" pitchFamily="34" charset="0"/>
              </a:rPr>
              <a:t>MS </a:t>
            </a:r>
            <a:r>
              <a:rPr lang="es-AR" sz="1836" dirty="0" err="1">
                <a:solidFill>
                  <a:prstClr val="black"/>
                </a:solidFill>
                <a:latin typeface="Source Sans Pro" panose="020B0503030403020204" pitchFamily="34" charset="0"/>
                <a:ea typeface="Source Sans Pro" panose="020B0503030403020204" pitchFamily="34" charset="0"/>
              </a:rPr>
              <a:t>Certified</a:t>
            </a:r>
            <a:r>
              <a:rPr lang="es-AR" sz="1836" dirty="0">
                <a:solidFill>
                  <a:prstClr val="black"/>
                </a:solidFill>
                <a:latin typeface="Source Sans Pro" panose="020B0503030403020204" pitchFamily="34" charset="0"/>
                <a:ea typeface="Source Sans Pro" panose="020B0503030403020204" pitchFamily="34" charset="0"/>
              </a:rPr>
              <a:t> Azure AI </a:t>
            </a:r>
            <a:r>
              <a:rPr lang="es-AR" sz="1836" dirty="0" err="1">
                <a:solidFill>
                  <a:prstClr val="black"/>
                </a:solidFill>
                <a:latin typeface="Source Sans Pro" panose="020B0503030403020204" pitchFamily="34" charset="0"/>
                <a:ea typeface="Source Sans Pro" panose="020B0503030403020204" pitchFamily="34" charset="0"/>
              </a:rPr>
              <a:t>Engineer</a:t>
            </a:r>
            <a:r>
              <a:rPr lang="es-AR" sz="1836" dirty="0">
                <a:solidFill>
                  <a:prstClr val="black"/>
                </a:solidFill>
                <a:latin typeface="Source Sans Pro" panose="020B0503030403020204" pitchFamily="34" charset="0"/>
                <a:ea typeface="Source Sans Pro" panose="020B0503030403020204" pitchFamily="34" charset="0"/>
              </a:rPr>
              <a:t> </a:t>
            </a:r>
            <a:r>
              <a:rPr lang="es-AR" sz="1836" dirty="0" err="1">
                <a:solidFill>
                  <a:prstClr val="black"/>
                </a:solidFill>
                <a:latin typeface="Source Sans Pro" panose="020B0503030403020204" pitchFamily="34" charset="0"/>
                <a:ea typeface="Source Sans Pro" panose="020B0503030403020204" pitchFamily="34" charset="0"/>
              </a:rPr>
              <a:t>Associate</a:t>
            </a:r>
            <a:endParaRPr lang="es-AR" sz="1836" dirty="0">
              <a:solidFill>
                <a:prstClr val="black"/>
              </a:solidFill>
              <a:latin typeface="Source Sans Pro" panose="020B0503030403020204" pitchFamily="34" charset="0"/>
              <a:ea typeface="Source Sans Pro" panose="020B0503030403020204" pitchFamily="34" charset="0"/>
            </a:endParaRPr>
          </a:p>
          <a:p>
            <a:endParaRPr lang="es-AR" sz="1836" dirty="0">
              <a:solidFill>
                <a:prstClr val="black"/>
              </a:solidFill>
              <a:latin typeface="Source Sans Pro" panose="020B0503030403020204" pitchFamily="34" charset="0"/>
              <a:ea typeface="Source Sans Pro" panose="020B0503030403020204" pitchFamily="34" charset="0"/>
            </a:endParaRPr>
          </a:p>
          <a:p>
            <a:endParaRPr lang="es-AR" sz="2040" dirty="0">
              <a:solidFill>
                <a:prstClr val="black"/>
              </a:solidFill>
              <a:latin typeface="Source Sans Pro" panose="020B0503030403020204" pitchFamily="34" charset="0"/>
              <a:ea typeface="Source Sans Pro" panose="020B0503030403020204" pitchFamily="34" charset="0"/>
            </a:endParaRPr>
          </a:p>
        </p:txBody>
      </p:sp>
      <p:pic>
        <p:nvPicPr>
          <p:cNvPr id="12" name="Imagen 11">
            <a:extLst>
              <a:ext uri="{FF2B5EF4-FFF2-40B4-BE49-F238E27FC236}">
                <a16:creationId xmlns:a16="http://schemas.microsoft.com/office/drawing/2014/main" id="{8FC118B3-8ACB-948B-9B19-4C9BD98FF800}"/>
              </a:ext>
            </a:extLst>
          </p:cNvPr>
          <p:cNvPicPr>
            <a:picLocks noChangeAspect="1"/>
          </p:cNvPicPr>
          <p:nvPr/>
        </p:nvPicPr>
        <p:blipFill>
          <a:blip r:embed="rId5"/>
          <a:stretch>
            <a:fillRect/>
          </a:stretch>
        </p:blipFill>
        <p:spPr>
          <a:xfrm>
            <a:off x="585949" y="4887937"/>
            <a:ext cx="1073227" cy="1055634"/>
          </a:xfrm>
          <a:prstGeom prst="rect">
            <a:avLst/>
          </a:prstGeom>
        </p:spPr>
      </p:pic>
      <p:pic>
        <p:nvPicPr>
          <p:cNvPr id="14" name="Imagen 13">
            <a:extLst>
              <a:ext uri="{FF2B5EF4-FFF2-40B4-BE49-F238E27FC236}">
                <a16:creationId xmlns:a16="http://schemas.microsoft.com/office/drawing/2014/main" id="{E33B920A-3652-2EAE-AFAA-71BA7E2219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949" y="3594610"/>
            <a:ext cx="1151323" cy="1186932"/>
          </a:xfrm>
          <a:prstGeom prst="rect">
            <a:avLst/>
          </a:prstGeom>
        </p:spPr>
      </p:pic>
      <p:sp>
        <p:nvSpPr>
          <p:cNvPr id="19" name="Rectángulo 18">
            <a:extLst>
              <a:ext uri="{FF2B5EF4-FFF2-40B4-BE49-F238E27FC236}">
                <a16:creationId xmlns:a16="http://schemas.microsoft.com/office/drawing/2014/main" id="{B1A4DB33-3F27-2444-E5C7-627F14099E66}"/>
              </a:ext>
            </a:extLst>
          </p:cNvPr>
          <p:cNvSpPr/>
          <p:nvPr/>
        </p:nvSpPr>
        <p:spPr>
          <a:xfrm>
            <a:off x="467184" y="298911"/>
            <a:ext cx="1745642" cy="6695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sz="1873"/>
          </a:p>
        </p:txBody>
      </p:sp>
      <p:sp>
        <p:nvSpPr>
          <p:cNvPr id="2" name="Title 4">
            <a:extLst>
              <a:ext uri="{FF2B5EF4-FFF2-40B4-BE49-F238E27FC236}">
                <a16:creationId xmlns:a16="http://schemas.microsoft.com/office/drawing/2014/main" id="{1B44C9EB-D0D8-5A04-E70E-FDD694AB57AA}"/>
              </a:ext>
            </a:extLst>
          </p:cNvPr>
          <p:cNvSpPr>
            <a:spLocks noGrp="1"/>
          </p:cNvSpPr>
          <p:nvPr>
            <p:ph type="title"/>
          </p:nvPr>
        </p:nvSpPr>
        <p:spPr>
          <a:xfrm>
            <a:off x="585949" y="2091540"/>
            <a:ext cx="9590081" cy="1828800"/>
          </a:xfrm>
        </p:spPr>
        <p:txBody>
          <a:bodyPr/>
          <a:lstStyle/>
          <a:p>
            <a:r>
              <a:rPr lang="en-US" dirty="0" err="1"/>
              <a:t>Introducción</a:t>
            </a:r>
            <a:r>
              <a:rPr lang="en-US" dirty="0"/>
              <a:t> a </a:t>
            </a:r>
            <a:br>
              <a:rPr lang="en-US" dirty="0"/>
            </a:br>
            <a:r>
              <a:rPr lang="en-US" dirty="0"/>
              <a:t>Azure DevOps</a:t>
            </a:r>
            <a:br>
              <a:rPr lang="en-US" dirty="0"/>
            </a:br>
            <a:endParaRPr lang="en-US" dirty="0"/>
          </a:p>
        </p:txBody>
      </p:sp>
    </p:spTree>
    <p:extLst>
      <p:ext uri="{BB962C8B-B14F-4D97-AF65-F5344CB8AC3E}">
        <p14:creationId xmlns:p14="http://schemas.microsoft.com/office/powerpoint/2010/main" val="116540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773109" cy="821603"/>
          </a:xfrm>
        </p:spPr>
        <p:txBody>
          <a:bodyPr/>
          <a:lstStyle/>
          <a:p>
            <a:pPr>
              <a:lnSpc>
                <a:spcPct val="100000"/>
              </a:lnSpc>
            </a:pPr>
            <a:r>
              <a:rPr lang="en-GB" sz="1800" dirty="0" err="1">
                <a:solidFill>
                  <a:schemeClr val="tx1">
                    <a:lumMod val="65000"/>
                    <a:lumOff val="35000"/>
                  </a:schemeClr>
                </a:solidFill>
              </a:rPr>
              <a:t>Canalizaciones</a:t>
            </a:r>
            <a:r>
              <a:rPr lang="en-GB" sz="1800" dirty="0">
                <a:solidFill>
                  <a:schemeClr val="tx1">
                    <a:lumMod val="65000"/>
                    <a:lumOff val="35000"/>
                  </a:schemeClr>
                </a:solidFill>
              </a:rPr>
              <a:t> </a:t>
            </a:r>
            <a:r>
              <a:rPr lang="en-GB" sz="1800" dirty="0" err="1">
                <a:solidFill>
                  <a:schemeClr val="tx1">
                    <a:lumMod val="65000"/>
                    <a:lumOff val="35000"/>
                  </a:schemeClr>
                </a:solidFill>
              </a:rPr>
              <a:t>alojadas</a:t>
            </a:r>
            <a:r>
              <a:rPr lang="en-GB" sz="1800" dirty="0">
                <a:solidFill>
                  <a:schemeClr val="tx1">
                    <a:lumMod val="65000"/>
                    <a:lumOff val="35000"/>
                  </a:schemeClr>
                </a:solidFill>
              </a:rPr>
              <a:t> </a:t>
            </a:r>
            <a:r>
              <a:rPr lang="en-GB" sz="1800" dirty="0" err="1">
                <a:solidFill>
                  <a:schemeClr val="tx1">
                    <a:lumMod val="65000"/>
                    <a:lumOff val="35000"/>
                  </a:schemeClr>
                </a:solidFill>
              </a:rPr>
              <a:t>en</a:t>
            </a:r>
            <a:r>
              <a:rPr lang="en-GB" sz="1800" dirty="0">
                <a:solidFill>
                  <a:schemeClr val="tx1">
                    <a:lumMod val="65000"/>
                    <a:lumOff val="35000"/>
                  </a:schemeClr>
                </a:solidFill>
              </a:rPr>
              <a:t> la </a:t>
            </a:r>
            <a:r>
              <a:rPr lang="en-GB" sz="1800" dirty="0" err="1">
                <a:solidFill>
                  <a:schemeClr val="tx1">
                    <a:lumMod val="65000"/>
                    <a:lumOff val="35000"/>
                  </a:schemeClr>
                </a:solidFill>
              </a:rPr>
              <a:t>nube</a:t>
            </a:r>
            <a:r>
              <a:rPr lang="en-GB" sz="1800" dirty="0">
                <a:solidFill>
                  <a:schemeClr val="tx1">
                    <a:lumMod val="65000"/>
                    <a:lumOff val="35000"/>
                  </a:schemeClr>
                </a:solidFill>
              </a:rPr>
              <a:t> para Linux, Windows y macOS, con </a:t>
            </a:r>
            <a:r>
              <a:rPr lang="en-GB" sz="1800" dirty="0" err="1">
                <a:solidFill>
                  <a:schemeClr val="tx1">
                    <a:lumMod val="65000"/>
                    <a:lumOff val="35000"/>
                  </a:schemeClr>
                </a:solidFill>
              </a:rPr>
              <a:t>minutos</a:t>
            </a:r>
            <a:r>
              <a:rPr lang="en-GB" sz="1800" dirty="0">
                <a:solidFill>
                  <a:schemeClr val="tx1">
                    <a:lumMod val="65000"/>
                    <a:lumOff val="35000"/>
                  </a:schemeClr>
                </a:solidFill>
              </a:rPr>
              <a:t> </a:t>
            </a:r>
            <a:r>
              <a:rPr lang="en-GB" sz="1800" dirty="0" err="1">
                <a:solidFill>
                  <a:schemeClr val="tx1">
                    <a:lumMod val="65000"/>
                    <a:lumOff val="35000"/>
                  </a:schemeClr>
                </a:solidFill>
              </a:rPr>
              <a:t>ilimitados</a:t>
            </a:r>
            <a:r>
              <a:rPr lang="en-GB" sz="1800" dirty="0">
                <a:solidFill>
                  <a:schemeClr val="tx1">
                    <a:lumMod val="65000"/>
                    <a:lumOff val="35000"/>
                  </a:schemeClr>
                </a:solidFill>
              </a:rPr>
              <a:t> para </a:t>
            </a:r>
            <a:r>
              <a:rPr lang="en-GB" sz="1800" dirty="0" err="1">
                <a:solidFill>
                  <a:schemeClr val="tx1">
                    <a:lumMod val="65000"/>
                    <a:lumOff val="35000"/>
                  </a:schemeClr>
                </a:solidFill>
              </a:rPr>
              <a:t>código</a:t>
            </a:r>
            <a:r>
              <a:rPr lang="en-GB" sz="1800" dirty="0">
                <a:solidFill>
                  <a:schemeClr val="tx1">
                    <a:lumMod val="65000"/>
                    <a:lumOff val="35000"/>
                  </a:schemeClr>
                </a:solidFill>
              </a:rPr>
              <a:t> </a:t>
            </a:r>
            <a:r>
              <a:rPr lang="en-GB" sz="1800" dirty="0" err="1">
                <a:solidFill>
                  <a:schemeClr val="tx1">
                    <a:lumMod val="65000"/>
                    <a:lumOff val="35000"/>
                  </a:schemeClr>
                </a:solidFill>
              </a:rPr>
              <a:t>abierto</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1" y="1575510"/>
            <a:ext cx="6387125"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idioma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plataforma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nube</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84777" y="1916667"/>
            <a:ext cx="5361583" cy="849463"/>
          </a:xfrm>
          <a:prstGeom prst="rect">
            <a:avLst/>
          </a:prstGeom>
          <a:noFill/>
        </p:spPr>
        <p:txBody>
          <a:bodyPr wrap="square" lIns="182880" tIns="146304" rIns="182880" bIns="146304" rtlCol="0">
            <a:spAutoFit/>
          </a:bodyPr>
          <a:lstStyle/>
          <a:p>
            <a:pPr>
              <a:spcAft>
                <a:spcPts val="600"/>
              </a:spcAft>
            </a:pPr>
            <a:r>
              <a:rPr lang="en-US" sz="1200" dirty="0">
                <a:solidFill>
                  <a:srgbClr val="595959"/>
                </a:solidFill>
              </a:rPr>
              <a:t>Cree, </a:t>
            </a:r>
            <a:r>
              <a:rPr lang="en-US" sz="1200" dirty="0" err="1">
                <a:solidFill>
                  <a:srgbClr val="595959"/>
                </a:solidFill>
              </a:rPr>
              <a:t>pruebe</a:t>
            </a:r>
            <a:r>
              <a:rPr lang="en-US" sz="1200" dirty="0">
                <a:solidFill>
                  <a:srgbClr val="595959"/>
                </a:solidFill>
              </a:rPr>
              <a:t> e </a:t>
            </a:r>
            <a:r>
              <a:rPr lang="en-US" sz="1200" dirty="0" err="1">
                <a:solidFill>
                  <a:srgbClr val="595959"/>
                </a:solidFill>
              </a:rPr>
              <a:t>implemente</a:t>
            </a:r>
            <a:r>
              <a:rPr lang="en-US" sz="1200" dirty="0">
                <a:solidFill>
                  <a:srgbClr val="595959"/>
                </a:solidFill>
              </a:rPr>
              <a:t> </a:t>
            </a:r>
            <a:r>
              <a:rPr lang="en-US" sz="1200" dirty="0" err="1">
                <a:solidFill>
                  <a:srgbClr val="595959"/>
                </a:solidFill>
              </a:rPr>
              <a:t>aplicaciones</a:t>
            </a:r>
            <a:r>
              <a:rPr lang="en-US" sz="1200" dirty="0">
                <a:solidFill>
                  <a:srgbClr val="595959"/>
                </a:solidFill>
              </a:rPr>
              <a:t> Node.js, Python, Java, PHP, Ruby, C/C++, .NET, Android e iOS. Se </a:t>
            </a:r>
            <a:r>
              <a:rPr lang="en-US" sz="1200" dirty="0" err="1">
                <a:solidFill>
                  <a:srgbClr val="595959"/>
                </a:solidFill>
              </a:rPr>
              <a:t>ejecuta</a:t>
            </a:r>
            <a:r>
              <a:rPr lang="en-US" sz="1200" dirty="0">
                <a:solidFill>
                  <a:srgbClr val="595959"/>
                </a:solidFill>
              </a:rPr>
              <a:t> </a:t>
            </a:r>
            <a:r>
              <a:rPr lang="en-US" sz="1200" dirty="0" err="1">
                <a:solidFill>
                  <a:srgbClr val="595959"/>
                </a:solidFill>
              </a:rPr>
              <a:t>en</a:t>
            </a:r>
            <a:r>
              <a:rPr lang="en-US" sz="1200" dirty="0">
                <a:solidFill>
                  <a:srgbClr val="595959"/>
                </a:solidFill>
              </a:rPr>
              <a:t> </a:t>
            </a:r>
            <a:r>
              <a:rPr lang="en-US" sz="1200" dirty="0" err="1">
                <a:solidFill>
                  <a:srgbClr val="595959"/>
                </a:solidFill>
              </a:rPr>
              <a:t>paralelo</a:t>
            </a:r>
            <a:r>
              <a:rPr lang="en-US" sz="1200" dirty="0">
                <a:solidFill>
                  <a:srgbClr val="595959"/>
                </a:solidFill>
              </a:rPr>
              <a:t> </a:t>
            </a:r>
            <a:r>
              <a:rPr lang="en-US" sz="1200" dirty="0" err="1">
                <a:solidFill>
                  <a:srgbClr val="595959"/>
                </a:solidFill>
              </a:rPr>
              <a:t>en</a:t>
            </a:r>
            <a:r>
              <a:rPr lang="en-US" sz="1200" dirty="0">
                <a:solidFill>
                  <a:srgbClr val="595959"/>
                </a:solidFill>
              </a:rPr>
              <a:t> Linux, macOS y Windows.  </a:t>
            </a:r>
            <a:r>
              <a:rPr lang="en-US" sz="1200" dirty="0" err="1">
                <a:solidFill>
                  <a:srgbClr val="595959"/>
                </a:solidFill>
              </a:rPr>
              <a:t>Implemente</a:t>
            </a:r>
            <a:r>
              <a:rPr lang="en-US" sz="1200" dirty="0">
                <a:solidFill>
                  <a:srgbClr val="595959"/>
                </a:solidFill>
              </a:rPr>
              <a:t> </a:t>
            </a:r>
            <a:r>
              <a:rPr lang="en-US" sz="1200" dirty="0" err="1">
                <a:solidFill>
                  <a:srgbClr val="595959"/>
                </a:solidFill>
              </a:rPr>
              <a:t>en</a:t>
            </a:r>
            <a:r>
              <a:rPr lang="en-US" sz="1200" dirty="0">
                <a:solidFill>
                  <a:srgbClr val="595959"/>
                </a:solidFill>
              </a:rPr>
              <a:t> Azure, AWS, GCP o </a:t>
            </a:r>
            <a:r>
              <a:rPr lang="en-US" sz="1200" dirty="0" err="1">
                <a:solidFill>
                  <a:srgbClr val="595959"/>
                </a:solidFill>
              </a:rPr>
              <a:t>en</a:t>
            </a:r>
            <a:r>
              <a:rPr lang="en-US" sz="1200" dirty="0">
                <a:solidFill>
                  <a:srgbClr val="595959"/>
                </a:solidFill>
              </a:rPr>
              <a:t> las </a:t>
            </a:r>
            <a:r>
              <a:rPr lang="en-US" sz="1200" dirty="0" err="1">
                <a:solidFill>
                  <a:srgbClr val="595959"/>
                </a:solidFill>
              </a:rPr>
              <a:t>instalaciones</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84777" y="3024218"/>
            <a:ext cx="5152515"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Explora e </a:t>
            </a:r>
            <a:r>
              <a:rPr lang="en-GB" sz="1200" dirty="0" err="1">
                <a:solidFill>
                  <a:srgbClr val="595959"/>
                </a:solidFill>
              </a:rPr>
              <a:t>implementa</a:t>
            </a:r>
            <a:r>
              <a:rPr lang="en-GB" sz="1200" dirty="0">
                <a:solidFill>
                  <a:srgbClr val="595959"/>
                </a:solidFill>
              </a:rPr>
              <a:t> </a:t>
            </a:r>
            <a:r>
              <a:rPr lang="en-GB" sz="1200" dirty="0" err="1">
                <a:solidFill>
                  <a:srgbClr val="595959"/>
                </a:solidFill>
              </a:rPr>
              <a:t>una</a:t>
            </a:r>
            <a:r>
              <a:rPr lang="en-GB" sz="1200" dirty="0">
                <a:solidFill>
                  <a:srgbClr val="595959"/>
                </a:solidFill>
              </a:rPr>
              <a:t> </a:t>
            </a:r>
            <a:r>
              <a:rPr lang="en-GB" sz="1200" dirty="0" err="1">
                <a:solidFill>
                  <a:srgbClr val="595959"/>
                </a:solidFill>
              </a:rPr>
              <a:t>amplia</a:t>
            </a:r>
            <a:r>
              <a:rPr lang="en-GB" sz="1200" dirty="0">
                <a:solidFill>
                  <a:srgbClr val="595959"/>
                </a:solidFill>
              </a:rPr>
              <a:t> </a:t>
            </a:r>
            <a:r>
              <a:rPr lang="en-GB" sz="1200" dirty="0" err="1">
                <a:solidFill>
                  <a:srgbClr val="595959"/>
                </a:solidFill>
              </a:rPr>
              <a:t>gama</a:t>
            </a:r>
            <a:r>
              <a:rPr lang="en-GB" sz="1200" dirty="0">
                <a:solidFill>
                  <a:srgbClr val="595959"/>
                </a:solidFill>
              </a:rPr>
              <a:t> de </a:t>
            </a:r>
            <a:r>
              <a:rPr lang="en-GB" sz="1200" dirty="0" err="1">
                <a:solidFill>
                  <a:srgbClr val="595959"/>
                </a:solidFill>
              </a:rPr>
              <a:t>tareas</a:t>
            </a:r>
            <a:r>
              <a:rPr lang="en-GB" sz="1200" dirty="0">
                <a:solidFill>
                  <a:srgbClr val="595959"/>
                </a:solidFill>
              </a:rPr>
              <a:t> de </a:t>
            </a:r>
            <a:r>
              <a:rPr lang="en-GB" sz="1200" dirty="0" err="1">
                <a:solidFill>
                  <a:srgbClr val="595959"/>
                </a:solidFill>
              </a:rPr>
              <a:t>creación</a:t>
            </a:r>
            <a:r>
              <a:rPr lang="en-GB" sz="1200" dirty="0">
                <a:solidFill>
                  <a:srgbClr val="595959"/>
                </a:solidFill>
              </a:rPr>
              <a:t>, </a:t>
            </a:r>
            <a:r>
              <a:rPr lang="en-GB" sz="1200" dirty="0" err="1">
                <a:solidFill>
                  <a:srgbClr val="595959"/>
                </a:solidFill>
              </a:rPr>
              <a:t>prueba</a:t>
            </a:r>
            <a:r>
              <a:rPr lang="en-GB" sz="1200" dirty="0">
                <a:solidFill>
                  <a:srgbClr val="595959"/>
                </a:solidFill>
              </a:rPr>
              <a:t> e </a:t>
            </a:r>
            <a:r>
              <a:rPr lang="en-GB" sz="1200" dirty="0" err="1">
                <a:solidFill>
                  <a:srgbClr val="595959"/>
                </a:solidFill>
              </a:rPr>
              <a:t>implementación</a:t>
            </a:r>
            <a:r>
              <a:rPr lang="en-GB" sz="1200" dirty="0">
                <a:solidFill>
                  <a:srgbClr val="595959"/>
                </a:solidFill>
              </a:rPr>
              <a:t> </a:t>
            </a:r>
            <a:r>
              <a:rPr lang="en-GB" sz="1200" dirty="0" err="1">
                <a:solidFill>
                  <a:srgbClr val="595959"/>
                </a:solidFill>
              </a:rPr>
              <a:t>creadas</a:t>
            </a:r>
            <a:r>
              <a:rPr lang="en-GB" sz="1200" dirty="0">
                <a:solidFill>
                  <a:srgbClr val="595959"/>
                </a:solidFill>
              </a:rPr>
              <a:t> </a:t>
            </a:r>
            <a:r>
              <a:rPr lang="en-GB" sz="1200" dirty="0" err="1">
                <a:solidFill>
                  <a:srgbClr val="595959"/>
                </a:solidFill>
              </a:rPr>
              <a:t>por</a:t>
            </a:r>
            <a:r>
              <a:rPr lang="en-GB" sz="1200" dirty="0">
                <a:solidFill>
                  <a:srgbClr val="595959"/>
                </a:solidFill>
              </a:rPr>
              <a:t> la </a:t>
            </a:r>
            <a:r>
              <a:rPr lang="en-GB" sz="1200" dirty="0" err="1">
                <a:solidFill>
                  <a:srgbClr val="595959"/>
                </a:solidFill>
              </a:rPr>
              <a:t>comunidad</a:t>
            </a:r>
            <a:r>
              <a:rPr lang="en-GB" sz="1200" dirty="0">
                <a:solidFill>
                  <a:srgbClr val="595959"/>
                </a:solidFill>
              </a:rPr>
              <a:t>, junto con </a:t>
            </a:r>
            <a:r>
              <a:rPr lang="en-GB" sz="1200" dirty="0" err="1">
                <a:solidFill>
                  <a:srgbClr val="595959"/>
                </a:solidFill>
              </a:rPr>
              <a:t>cientos</a:t>
            </a:r>
            <a:r>
              <a:rPr lang="en-GB" sz="1200" dirty="0">
                <a:solidFill>
                  <a:srgbClr val="595959"/>
                </a:solidFill>
              </a:rPr>
              <a:t> de </a:t>
            </a:r>
            <a:r>
              <a:rPr lang="en-GB" sz="1200" dirty="0" err="1">
                <a:solidFill>
                  <a:srgbClr val="595959"/>
                </a:solidFill>
              </a:rPr>
              <a:t>extensiones</a:t>
            </a:r>
            <a:r>
              <a:rPr lang="en-GB" sz="1200" dirty="0">
                <a:solidFill>
                  <a:srgbClr val="595959"/>
                </a:solidFill>
              </a:rPr>
              <a:t>, </a:t>
            </a:r>
            <a:r>
              <a:rPr lang="en-GB" sz="1200" dirty="0" err="1">
                <a:solidFill>
                  <a:srgbClr val="595959"/>
                </a:solidFill>
              </a:rPr>
              <a:t>desde</a:t>
            </a:r>
            <a:r>
              <a:rPr lang="en-GB" sz="1200" dirty="0">
                <a:solidFill>
                  <a:srgbClr val="595959"/>
                </a:solidFill>
              </a:rPr>
              <a:t> Slack hasta </a:t>
            </a:r>
            <a:r>
              <a:rPr lang="en-GB" sz="1200" dirty="0" err="1">
                <a:solidFill>
                  <a:srgbClr val="595959"/>
                </a:solidFill>
              </a:rPr>
              <a:t>SonarCloud</a:t>
            </a:r>
            <a:r>
              <a:rPr lang="en-GB" sz="1200" dirty="0">
                <a:solidFill>
                  <a:srgbClr val="595959"/>
                </a:solidFill>
              </a:rPr>
              <a:t>. </a:t>
            </a:r>
            <a:r>
              <a:rPr lang="en-GB" sz="1200" dirty="0" err="1">
                <a:solidFill>
                  <a:srgbClr val="595959"/>
                </a:solidFill>
              </a:rPr>
              <a:t>Compatibilidad</a:t>
            </a:r>
            <a:r>
              <a:rPr lang="en-GB" sz="1200" dirty="0">
                <a:solidFill>
                  <a:srgbClr val="595959"/>
                </a:solidFill>
              </a:rPr>
              <a:t> con YAML, </a:t>
            </a:r>
            <a:r>
              <a:rPr lang="en-GB" sz="1200" dirty="0" err="1">
                <a:solidFill>
                  <a:srgbClr val="595959"/>
                </a:solidFill>
              </a:rPr>
              <a:t>informes</a:t>
            </a:r>
            <a:r>
              <a:rPr lang="en-GB" sz="1200" dirty="0">
                <a:solidFill>
                  <a:srgbClr val="595959"/>
                </a:solidFill>
              </a:rPr>
              <a:t> y </a:t>
            </a:r>
            <a:r>
              <a:rPr lang="en-GB" sz="1200" dirty="0" err="1">
                <a:solidFill>
                  <a:srgbClr val="595959"/>
                </a:solidFill>
              </a:rPr>
              <a:t>mucho</a:t>
            </a:r>
            <a:r>
              <a:rPr lang="en-GB" sz="1200" dirty="0">
                <a:solidFill>
                  <a:srgbClr val="595959"/>
                </a:solidFill>
              </a:rPr>
              <a:t> </a:t>
            </a:r>
            <a:r>
              <a:rPr lang="en-GB" sz="1200" dirty="0" err="1">
                <a:solidFill>
                  <a:srgbClr val="595959"/>
                </a:solidFill>
              </a:rPr>
              <a:t>más</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1848" y="4984717"/>
            <a:ext cx="4712226"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El </a:t>
            </a:r>
            <a:r>
              <a:rPr lang="en-US" sz="1800" dirty="0" err="1">
                <a:solidFill>
                  <a:schemeClr val="tx1">
                    <a:lumMod val="65000"/>
                    <a:lumOff val="35000"/>
                  </a:schemeClr>
                </a:solidFill>
                <a:latin typeface="+mj-lt"/>
              </a:rPr>
              <a:t>mejor</a:t>
            </a:r>
            <a:r>
              <a:rPr lang="en-US" sz="1800" dirty="0">
                <a:solidFill>
                  <a:schemeClr val="tx1">
                    <a:lumMod val="65000"/>
                    <a:lumOff val="35000"/>
                  </a:schemeClr>
                </a:solidFill>
                <a:latin typeface="+mj-lt"/>
              </a:rPr>
              <a:t> de </a:t>
            </a:r>
            <a:r>
              <a:rPr lang="en-US" sz="1800" dirty="0" err="1">
                <a:solidFill>
                  <a:schemeClr val="tx1">
                    <a:lumMod val="65000"/>
                    <a:lumOff val="35000"/>
                  </a:schemeClr>
                </a:solidFill>
                <a:latin typeface="+mj-lt"/>
              </a:rPr>
              <a:t>su</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clase</a:t>
            </a:r>
            <a:r>
              <a:rPr lang="en-US" sz="1800" dirty="0">
                <a:solidFill>
                  <a:schemeClr val="tx1">
                    <a:lumMod val="65000"/>
                    <a:lumOff val="35000"/>
                  </a:schemeClr>
                </a:solidFill>
                <a:latin typeface="+mj-lt"/>
              </a:rPr>
              <a:t> para </a:t>
            </a:r>
            <a:r>
              <a:rPr lang="en-US" sz="1800" dirty="0" err="1">
                <a:solidFill>
                  <a:schemeClr val="tx1">
                    <a:lumMod val="65000"/>
                    <a:lumOff val="35000"/>
                  </a:schemeClr>
                </a:solidFill>
                <a:latin typeface="+mj-lt"/>
              </a:rPr>
              <a:t>código</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abierto</a:t>
            </a:r>
            <a:endParaRPr lang="en-US" sz="1800" dirty="0">
              <a:solidFill>
                <a:schemeClr val="tx1">
                  <a:lumMod val="65000"/>
                  <a:lumOff val="35000"/>
                </a:schemeClr>
              </a:solidFill>
              <a:latin typeface="+mj-lt"/>
            </a:endParaRPr>
          </a:p>
        </p:txBody>
      </p:sp>
      <p:sp>
        <p:nvSpPr>
          <p:cNvPr id="24" name="TextBox 23">
            <a:extLst>
              <a:ext uri="{FF2B5EF4-FFF2-40B4-BE49-F238E27FC236}">
                <a16:creationId xmlns:a16="http://schemas.microsoft.com/office/drawing/2014/main" id="{44BE15AD-9292-49C4-A9A5-33B96DE0766E}"/>
              </a:ext>
            </a:extLst>
          </p:cNvPr>
          <p:cNvSpPr txBox="1"/>
          <p:nvPr/>
        </p:nvSpPr>
        <p:spPr>
          <a:xfrm>
            <a:off x="1061849" y="5270258"/>
            <a:ext cx="5341223" cy="1034129"/>
          </a:xfrm>
          <a:prstGeom prst="rect">
            <a:avLst/>
          </a:prstGeom>
          <a:noFill/>
        </p:spPr>
        <p:txBody>
          <a:bodyPr wrap="square" lIns="182880" tIns="146304" rIns="182880" bIns="146304" rtlCol="0">
            <a:spAutoFit/>
          </a:bodyPr>
          <a:lstStyle/>
          <a:p>
            <a:pPr>
              <a:spcAft>
                <a:spcPts val="600"/>
              </a:spcAft>
            </a:pPr>
            <a:r>
              <a:rPr lang="en-GB" sz="1200" dirty="0" err="1">
                <a:solidFill>
                  <a:srgbClr val="595959"/>
                </a:solidFill>
              </a:rPr>
              <a:t>Garantice</a:t>
            </a:r>
            <a:r>
              <a:rPr lang="en-GB" sz="1200" dirty="0">
                <a:solidFill>
                  <a:srgbClr val="595959"/>
                </a:solidFill>
              </a:rPr>
              <a:t> </a:t>
            </a:r>
            <a:r>
              <a:rPr lang="en-GB" sz="1200" dirty="0" err="1">
                <a:solidFill>
                  <a:srgbClr val="595959"/>
                </a:solidFill>
              </a:rPr>
              <a:t>canalizaciones</a:t>
            </a:r>
            <a:r>
              <a:rPr lang="en-GB" sz="1200" dirty="0">
                <a:solidFill>
                  <a:srgbClr val="595959"/>
                </a:solidFill>
              </a:rPr>
              <a:t> </a:t>
            </a:r>
            <a:r>
              <a:rPr lang="en-GB" sz="1200" dirty="0" err="1">
                <a:solidFill>
                  <a:srgbClr val="595959"/>
                </a:solidFill>
              </a:rPr>
              <a:t>rápidas</a:t>
            </a:r>
            <a:r>
              <a:rPr lang="en-GB" sz="1200" dirty="0">
                <a:solidFill>
                  <a:srgbClr val="595959"/>
                </a:solidFill>
              </a:rPr>
              <a:t> de </a:t>
            </a:r>
            <a:r>
              <a:rPr lang="en-GB" sz="1200" dirty="0" err="1">
                <a:solidFill>
                  <a:srgbClr val="595959"/>
                </a:solidFill>
              </a:rPr>
              <a:t>integración</a:t>
            </a:r>
            <a:r>
              <a:rPr lang="en-GB" sz="1200" dirty="0">
                <a:solidFill>
                  <a:srgbClr val="595959"/>
                </a:solidFill>
              </a:rPr>
              <a:t> continua/</a:t>
            </a:r>
            <a:r>
              <a:rPr lang="en-GB" sz="1200" dirty="0" err="1">
                <a:solidFill>
                  <a:srgbClr val="595959"/>
                </a:solidFill>
              </a:rPr>
              <a:t>entrega</a:t>
            </a:r>
            <a:r>
              <a:rPr lang="en-GB" sz="1200" dirty="0">
                <a:solidFill>
                  <a:srgbClr val="595959"/>
                </a:solidFill>
              </a:rPr>
              <a:t> continua (CI/CD) para </a:t>
            </a:r>
            <a:r>
              <a:rPr lang="en-GB" sz="1200" dirty="0" err="1">
                <a:solidFill>
                  <a:srgbClr val="595959"/>
                </a:solidFill>
              </a:rPr>
              <a:t>cada</a:t>
            </a:r>
            <a:r>
              <a:rPr lang="en-GB" sz="1200" dirty="0">
                <a:solidFill>
                  <a:srgbClr val="595959"/>
                </a:solidFill>
              </a:rPr>
              <a:t> </a:t>
            </a:r>
            <a:r>
              <a:rPr lang="en-GB" sz="1200" dirty="0" err="1">
                <a:solidFill>
                  <a:srgbClr val="595959"/>
                </a:solidFill>
              </a:rPr>
              <a:t>proyecto</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a:t>
            </a:r>
            <a:r>
              <a:rPr lang="en-GB" sz="1200" dirty="0" err="1">
                <a:solidFill>
                  <a:srgbClr val="595959"/>
                </a:solidFill>
              </a:rPr>
              <a:t>Obtén</a:t>
            </a:r>
            <a:r>
              <a:rPr lang="en-GB" sz="1200" dirty="0">
                <a:solidFill>
                  <a:srgbClr val="595959"/>
                </a:solidFill>
              </a:rPr>
              <a:t> </a:t>
            </a:r>
            <a:r>
              <a:rPr lang="en-GB" sz="1200" dirty="0" err="1">
                <a:solidFill>
                  <a:srgbClr val="595959"/>
                </a:solidFill>
              </a:rPr>
              <a:t>minutos</a:t>
            </a:r>
            <a:r>
              <a:rPr lang="en-GB" sz="1200" dirty="0">
                <a:solidFill>
                  <a:srgbClr val="595959"/>
                </a:solidFill>
              </a:rPr>
              <a:t> de </a:t>
            </a:r>
            <a:r>
              <a:rPr lang="en-GB" sz="1200" dirty="0" err="1">
                <a:solidFill>
                  <a:srgbClr val="595959"/>
                </a:solidFill>
              </a:rPr>
              <a:t>compilación</a:t>
            </a:r>
            <a:r>
              <a:rPr lang="en-GB" sz="1200" dirty="0">
                <a:solidFill>
                  <a:srgbClr val="595959"/>
                </a:solidFill>
              </a:rPr>
              <a:t> </a:t>
            </a:r>
            <a:r>
              <a:rPr lang="en-GB" sz="1200" dirty="0" err="1">
                <a:solidFill>
                  <a:srgbClr val="595959"/>
                </a:solidFill>
              </a:rPr>
              <a:t>ilimitados</a:t>
            </a:r>
            <a:r>
              <a:rPr lang="en-GB" sz="1200" dirty="0">
                <a:solidFill>
                  <a:srgbClr val="595959"/>
                </a:solidFill>
              </a:rPr>
              <a:t> para </a:t>
            </a:r>
            <a:r>
              <a:rPr lang="en-GB" sz="1200" dirty="0" err="1">
                <a:solidFill>
                  <a:srgbClr val="595959"/>
                </a:solidFill>
              </a:rPr>
              <a:t>todos</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proyectos</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con hasta 10 </a:t>
            </a:r>
            <a:r>
              <a:rPr lang="en-GB" sz="1200" dirty="0" err="1">
                <a:solidFill>
                  <a:srgbClr val="595959"/>
                </a:solidFill>
              </a:rPr>
              <a:t>trabajos</a:t>
            </a:r>
            <a:r>
              <a:rPr lang="en-GB" sz="1200" dirty="0">
                <a:solidFill>
                  <a:srgbClr val="595959"/>
                </a:solidFill>
              </a:rPr>
              <a:t> </a:t>
            </a:r>
            <a:r>
              <a:rPr lang="en-GB" sz="1200" dirty="0" err="1">
                <a:solidFill>
                  <a:srgbClr val="595959"/>
                </a:solidFill>
              </a:rPr>
              <a:t>paralelos</a:t>
            </a:r>
            <a:r>
              <a:rPr lang="en-GB" sz="1200" dirty="0">
                <a:solidFill>
                  <a:srgbClr val="595959"/>
                </a:solidFill>
              </a:rPr>
              <a:t> </a:t>
            </a:r>
            <a:r>
              <a:rPr lang="en-GB" sz="1200" dirty="0" err="1">
                <a:solidFill>
                  <a:srgbClr val="595959"/>
                </a:solidFill>
              </a:rPr>
              <a:t>gratuitos</a:t>
            </a:r>
            <a:r>
              <a:rPr lang="en-GB" sz="1200" dirty="0">
                <a:solidFill>
                  <a:srgbClr val="595959"/>
                </a:solidFill>
              </a:rPr>
              <a:t> </a:t>
            </a:r>
            <a:r>
              <a:rPr lang="en-GB" sz="1200" dirty="0" err="1">
                <a:solidFill>
                  <a:srgbClr val="595959"/>
                </a:solidFill>
              </a:rPr>
              <a:t>en</a:t>
            </a:r>
            <a:r>
              <a:rPr lang="en-GB" sz="1200" dirty="0">
                <a:solidFill>
                  <a:srgbClr val="595959"/>
                </a:solidFill>
              </a:rPr>
              <a:t> Linux, macOS y Windows</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85801" y="4123794"/>
            <a:ext cx="5542621"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Cree e </a:t>
            </a:r>
            <a:r>
              <a:rPr lang="en-GB" sz="1200" dirty="0" err="1">
                <a:solidFill>
                  <a:srgbClr val="595959"/>
                </a:solidFill>
              </a:rPr>
              <a:t>inserte</a:t>
            </a:r>
            <a:r>
              <a:rPr lang="en-GB" sz="1200" dirty="0">
                <a:solidFill>
                  <a:srgbClr val="595959"/>
                </a:solidFill>
              </a:rPr>
              <a:t> </a:t>
            </a:r>
            <a:r>
              <a:rPr lang="en-GB" sz="1200" dirty="0" err="1">
                <a:solidFill>
                  <a:srgbClr val="595959"/>
                </a:solidFill>
              </a:rPr>
              <a:t>imágenes</a:t>
            </a:r>
            <a:r>
              <a:rPr lang="en-GB" sz="1200" dirty="0">
                <a:solidFill>
                  <a:srgbClr val="595959"/>
                </a:solidFill>
              </a:rPr>
              <a:t> </a:t>
            </a:r>
            <a:r>
              <a:rPr lang="en-GB" sz="1200" dirty="0" err="1">
                <a:solidFill>
                  <a:srgbClr val="595959"/>
                </a:solidFill>
              </a:rPr>
              <a:t>fácilmente</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registros</a:t>
            </a:r>
            <a:r>
              <a:rPr lang="en-GB" sz="1200" dirty="0">
                <a:solidFill>
                  <a:srgbClr val="595959"/>
                </a:solidFill>
              </a:rPr>
              <a:t> de </a:t>
            </a:r>
            <a:r>
              <a:rPr lang="en-GB" sz="1200" dirty="0" err="1">
                <a:solidFill>
                  <a:srgbClr val="595959"/>
                </a:solidFill>
              </a:rPr>
              <a:t>contenedores</a:t>
            </a:r>
            <a:r>
              <a:rPr lang="en-GB" sz="1200" dirty="0">
                <a:solidFill>
                  <a:srgbClr val="595959"/>
                </a:solidFill>
              </a:rPr>
              <a:t> </a:t>
            </a:r>
            <a:r>
              <a:rPr lang="en-GB" sz="1200" dirty="0" err="1">
                <a:solidFill>
                  <a:srgbClr val="595959"/>
                </a:solidFill>
              </a:rPr>
              <a:t>como</a:t>
            </a:r>
            <a:r>
              <a:rPr lang="en-GB" sz="1200" dirty="0">
                <a:solidFill>
                  <a:srgbClr val="595959"/>
                </a:solidFill>
              </a:rPr>
              <a:t> Docker Hub y Azure Container Registry. </a:t>
            </a:r>
            <a:r>
              <a:rPr lang="en-GB" sz="1200" dirty="0" err="1">
                <a:solidFill>
                  <a:srgbClr val="595959"/>
                </a:solidFill>
              </a:rPr>
              <a:t>Implemente</a:t>
            </a:r>
            <a:r>
              <a:rPr lang="en-GB" sz="1200" dirty="0">
                <a:solidFill>
                  <a:srgbClr val="595959"/>
                </a:solidFill>
              </a:rPr>
              <a:t> </a:t>
            </a:r>
            <a:r>
              <a:rPr lang="en-GB" sz="1200" dirty="0" err="1">
                <a:solidFill>
                  <a:srgbClr val="595959"/>
                </a:solidFill>
              </a:rPr>
              <a:t>contenedores</a:t>
            </a:r>
            <a:r>
              <a:rPr lang="en-GB" sz="1200" dirty="0">
                <a:solidFill>
                  <a:srgbClr val="595959"/>
                </a:solidFill>
              </a:rPr>
              <a:t> </a:t>
            </a:r>
            <a:r>
              <a:rPr lang="en-GB" sz="1200" dirty="0" err="1">
                <a:solidFill>
                  <a:srgbClr val="595959"/>
                </a:solidFill>
              </a:rPr>
              <a:t>en</a:t>
            </a:r>
            <a:r>
              <a:rPr lang="en-GB" sz="1200" dirty="0">
                <a:solidFill>
                  <a:srgbClr val="595959"/>
                </a:solidFill>
              </a:rPr>
              <a:t> hosts </a:t>
            </a:r>
            <a:r>
              <a:rPr lang="en-GB" sz="1200" dirty="0" err="1">
                <a:solidFill>
                  <a:srgbClr val="595959"/>
                </a:solidFill>
              </a:rPr>
              <a:t>individuales</a:t>
            </a:r>
            <a:r>
              <a:rPr lang="en-GB" sz="1200" dirty="0">
                <a:solidFill>
                  <a:srgbClr val="595959"/>
                </a:solidFill>
              </a:rPr>
              <a:t> o </a:t>
            </a:r>
            <a:r>
              <a:rPr lang="en-GB" sz="1200" dirty="0" err="1">
                <a:solidFill>
                  <a:srgbClr val="595959"/>
                </a:solidFill>
              </a:rPr>
              <a:t>en</a:t>
            </a:r>
            <a:r>
              <a:rPr lang="en-GB" sz="1200" dirty="0">
                <a:solidFill>
                  <a:srgbClr val="595959"/>
                </a:solidFill>
              </a:rPr>
              <a:t> </a:t>
            </a:r>
            <a:r>
              <a:rPr lang="en-GB" sz="1200" dirty="0" err="1">
                <a:solidFill>
                  <a:srgbClr val="595959"/>
                </a:solidFill>
              </a:rPr>
              <a:t>Kubernetes.try</a:t>
            </a:r>
            <a:r>
              <a:rPr lang="en-GB" sz="1200" dirty="0">
                <a:solidFill>
                  <a:srgbClr val="595959"/>
                </a:solidFill>
              </a:rPr>
              <a:t>. Deploy containers to individual hosts or Kubernetes.</a:t>
            </a:r>
            <a:endParaRPr lang="en-US" sz="1200" dirty="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7931" y="5089255"/>
            <a:ext cx="361950" cy="361950"/>
          </a:xfrm>
          <a:prstGeom prst="rect">
            <a:avLst/>
          </a:prstGeom>
        </p:spPr>
      </p:pic>
      <p:grpSp>
        <p:nvGrpSpPr>
          <p:cNvPr id="2" name="Grupo 1">
            <a:extLst>
              <a:ext uri="{FF2B5EF4-FFF2-40B4-BE49-F238E27FC236}">
                <a16:creationId xmlns:a16="http://schemas.microsoft.com/office/drawing/2014/main" id="{0110ACEB-FF90-A5D3-CEE2-168751DB5EE4}"/>
              </a:ext>
            </a:extLst>
          </p:cNvPr>
          <p:cNvGrpSpPr/>
          <p:nvPr/>
        </p:nvGrpSpPr>
        <p:grpSpPr>
          <a:xfrm>
            <a:off x="5391866" y="882285"/>
            <a:ext cx="7075622" cy="6424682"/>
            <a:chOff x="4571283" y="119270"/>
            <a:chExt cx="7865193" cy="6875255"/>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571283" y="119270"/>
              <a:ext cx="7865192" cy="687525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grpSp>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Obtén</a:t>
            </a:r>
            <a:r>
              <a:rPr lang="en-GB" sz="1800" dirty="0">
                <a:solidFill>
                  <a:schemeClr val="tx1">
                    <a:lumMod val="65000"/>
                    <a:lumOff val="35000"/>
                  </a:schemeClr>
                </a:solidFill>
              </a:rPr>
              <a:t> </a:t>
            </a:r>
            <a:r>
              <a:rPr lang="en-GB" sz="1800" dirty="0" err="1">
                <a:solidFill>
                  <a:schemeClr val="tx1">
                    <a:lumMod val="65000"/>
                    <a:lumOff val="35000"/>
                  </a:schemeClr>
                </a:solidFill>
              </a:rPr>
              <a:t>trazabilidad</a:t>
            </a:r>
            <a:r>
              <a:rPr lang="en-GB" sz="1800" dirty="0">
                <a:solidFill>
                  <a:schemeClr val="tx1">
                    <a:lumMod val="65000"/>
                    <a:lumOff val="35000"/>
                  </a:schemeClr>
                </a:solidFill>
              </a:rPr>
              <a:t> de </a:t>
            </a:r>
            <a:r>
              <a:rPr lang="en-GB" sz="1800" dirty="0" err="1">
                <a:solidFill>
                  <a:schemeClr val="tx1">
                    <a:lumMod val="65000"/>
                    <a:lumOff val="35000"/>
                  </a:schemeClr>
                </a:solidFill>
              </a:rPr>
              <a:t>extremo</a:t>
            </a:r>
            <a:r>
              <a:rPr lang="en-GB" sz="1800" dirty="0">
                <a:solidFill>
                  <a:schemeClr val="tx1">
                    <a:lumMod val="65000"/>
                    <a:lumOff val="35000"/>
                  </a:schemeClr>
                </a:solidFill>
              </a:rPr>
              <a:t> a </a:t>
            </a:r>
            <a:r>
              <a:rPr lang="en-GB" sz="1800" dirty="0" err="1">
                <a:solidFill>
                  <a:schemeClr val="tx1">
                    <a:lumMod val="65000"/>
                    <a:lumOff val="35000"/>
                  </a:schemeClr>
                </a:solidFill>
              </a:rPr>
              <a:t>extremo</a:t>
            </a:r>
            <a:r>
              <a:rPr lang="en-GB" sz="1800" dirty="0">
                <a:solidFill>
                  <a:schemeClr val="tx1">
                    <a:lumMod val="65000"/>
                    <a:lumOff val="35000"/>
                  </a:schemeClr>
                </a:solidFill>
              </a:rPr>
              <a:t>. </a:t>
            </a:r>
            <a:r>
              <a:rPr lang="en-GB" sz="1800" dirty="0" err="1">
                <a:solidFill>
                  <a:schemeClr val="tx1">
                    <a:lumMod val="65000"/>
                    <a:lumOff val="35000"/>
                  </a:schemeClr>
                </a:solidFill>
              </a:rPr>
              <a:t>Ejecute</a:t>
            </a:r>
            <a:r>
              <a:rPr lang="en-GB" sz="1800" dirty="0">
                <a:solidFill>
                  <a:schemeClr val="tx1">
                    <a:lumMod val="65000"/>
                    <a:lumOff val="35000"/>
                  </a:schemeClr>
                </a:solidFill>
              </a:rPr>
              <a:t> </a:t>
            </a:r>
            <a:r>
              <a:rPr lang="en-GB" sz="1800" dirty="0" err="1">
                <a:solidFill>
                  <a:schemeClr val="tx1">
                    <a:lumMod val="65000"/>
                    <a:lumOff val="35000"/>
                  </a:schemeClr>
                </a:solidFill>
              </a:rPr>
              <a:t>pruebas</a:t>
            </a:r>
            <a:r>
              <a:rPr lang="en-GB" sz="1800" dirty="0">
                <a:solidFill>
                  <a:schemeClr val="tx1">
                    <a:lumMod val="65000"/>
                    <a:lumOff val="35000"/>
                  </a:schemeClr>
                </a:solidFill>
              </a:rPr>
              <a:t> y </a:t>
            </a:r>
            <a:r>
              <a:rPr lang="en-GB" sz="1800" dirty="0" err="1">
                <a:solidFill>
                  <a:schemeClr val="tx1">
                    <a:lumMod val="65000"/>
                    <a:lumOff val="35000"/>
                  </a:schemeClr>
                </a:solidFill>
              </a:rPr>
              <a:t>registre</a:t>
            </a:r>
            <a:r>
              <a:rPr lang="en-GB" sz="1800" dirty="0">
                <a:solidFill>
                  <a:schemeClr val="tx1">
                    <a:lumMod val="65000"/>
                    <a:lumOff val="35000"/>
                  </a:schemeClr>
                </a:solidFill>
              </a:rPr>
              <a:t> </a:t>
            </a:r>
            <a:r>
              <a:rPr lang="en-GB" sz="1800" dirty="0" err="1">
                <a:solidFill>
                  <a:schemeClr val="tx1">
                    <a:lumMod val="65000"/>
                    <a:lumOff val="35000"/>
                  </a:schemeClr>
                </a:solidFill>
              </a:rPr>
              <a:t>defectos</a:t>
            </a:r>
            <a:r>
              <a:rPr lang="en-GB" sz="1800" dirty="0">
                <a:solidFill>
                  <a:schemeClr val="tx1">
                    <a:lumMod val="65000"/>
                    <a:lumOff val="35000"/>
                  </a:schemeClr>
                </a:solidFill>
              </a:rPr>
              <a:t> </a:t>
            </a:r>
            <a:r>
              <a:rPr lang="en-GB" sz="1800" dirty="0" err="1">
                <a:solidFill>
                  <a:schemeClr val="tx1">
                    <a:lumMod val="65000"/>
                    <a:lumOff val="35000"/>
                  </a:schemeClr>
                </a:solidFill>
              </a:rPr>
              <a:t>desde</a:t>
            </a:r>
            <a:r>
              <a:rPr lang="en-GB" sz="1800" dirty="0">
                <a:solidFill>
                  <a:schemeClr val="tx1">
                    <a:lumMod val="65000"/>
                    <a:lumOff val="35000"/>
                  </a:schemeClr>
                </a:solidFill>
              </a:rPr>
              <a:t> </a:t>
            </a:r>
            <a:r>
              <a:rPr lang="en-GB" sz="1800" dirty="0" err="1">
                <a:solidFill>
                  <a:schemeClr val="tx1">
                    <a:lumMod val="65000"/>
                    <a:lumOff val="35000"/>
                  </a:schemeClr>
                </a:solidFill>
              </a:rPr>
              <a:t>su</a:t>
            </a:r>
            <a:r>
              <a:rPr lang="en-GB" sz="1800" dirty="0">
                <a:solidFill>
                  <a:schemeClr val="tx1">
                    <a:lumMod val="65000"/>
                    <a:lumOff val="35000"/>
                  </a:schemeClr>
                </a:solidFill>
              </a:rPr>
              <a:t> </a:t>
            </a:r>
            <a:r>
              <a:rPr lang="en-GB" sz="1800" dirty="0" err="1">
                <a:solidFill>
                  <a:schemeClr val="tx1">
                    <a:lumMod val="65000"/>
                    <a:lumOff val="35000"/>
                  </a:schemeClr>
                </a:solidFill>
              </a:rPr>
              <a:t>navegador</a:t>
            </a:r>
            <a:r>
              <a:rPr lang="en-GB" sz="1800" dirty="0">
                <a:solidFill>
                  <a:schemeClr val="tx1">
                    <a:lumMod val="65000"/>
                    <a:lumOff val="35000"/>
                  </a:schemeClr>
                </a:solidFill>
              </a:rPr>
              <a:t>. </a:t>
            </a:r>
            <a:r>
              <a:rPr lang="en-GB" sz="1800" dirty="0" err="1">
                <a:solidFill>
                  <a:schemeClr val="tx1">
                    <a:lumMod val="65000"/>
                    <a:lumOff val="35000"/>
                  </a:schemeClr>
                </a:solidFill>
              </a:rPr>
              <a:t>Realice</a:t>
            </a:r>
            <a:r>
              <a:rPr lang="en-GB" sz="1800" dirty="0">
                <a:solidFill>
                  <a:schemeClr val="tx1">
                    <a:lumMod val="65000"/>
                    <a:lumOff val="35000"/>
                  </a:schemeClr>
                </a:solidFill>
              </a:rPr>
              <a:t> un </a:t>
            </a:r>
            <a:r>
              <a:rPr lang="en-GB" sz="1800" dirty="0" err="1">
                <a:solidFill>
                  <a:schemeClr val="tx1">
                    <a:lumMod val="65000"/>
                    <a:lumOff val="35000"/>
                  </a:schemeClr>
                </a:solidFill>
              </a:rPr>
              <a:t>seguimiento</a:t>
            </a:r>
            <a:r>
              <a:rPr lang="en-GB" sz="1800" dirty="0">
                <a:solidFill>
                  <a:schemeClr val="tx1">
                    <a:lumMod val="65000"/>
                    <a:lumOff val="35000"/>
                  </a:schemeClr>
                </a:solidFill>
              </a:rPr>
              <a:t> y </a:t>
            </a:r>
            <a:r>
              <a:rPr lang="en-GB" sz="1800" dirty="0" err="1">
                <a:solidFill>
                  <a:schemeClr val="tx1">
                    <a:lumMod val="65000"/>
                    <a:lumOff val="35000"/>
                  </a:schemeClr>
                </a:solidFill>
              </a:rPr>
              <a:t>evalúe</a:t>
            </a:r>
            <a:r>
              <a:rPr lang="en-GB" sz="1800" dirty="0">
                <a:solidFill>
                  <a:schemeClr val="tx1">
                    <a:lumMod val="65000"/>
                    <a:lumOff val="35000"/>
                  </a:schemeClr>
                </a:solidFill>
              </a:rPr>
              <a:t> la </a:t>
            </a:r>
            <a:r>
              <a:rPr lang="en-GB" sz="1800" dirty="0" err="1">
                <a:solidFill>
                  <a:schemeClr val="tx1">
                    <a:lumMod val="65000"/>
                    <a:lumOff val="35000"/>
                  </a:schemeClr>
                </a:solidFill>
              </a:rPr>
              <a:t>calidad</a:t>
            </a:r>
            <a:r>
              <a:rPr lang="en-GB" sz="1800" dirty="0">
                <a:solidFill>
                  <a:schemeClr val="tx1">
                    <a:lumMod val="65000"/>
                    <a:lumOff val="35000"/>
                  </a:schemeClr>
                </a:solidFill>
              </a:rPr>
              <a:t> a lo largo del </a:t>
            </a:r>
            <a:r>
              <a:rPr lang="en-GB" sz="1800" dirty="0" err="1">
                <a:solidFill>
                  <a:schemeClr val="tx1">
                    <a:lumMod val="65000"/>
                    <a:lumOff val="35000"/>
                  </a:schemeClr>
                </a:solidFill>
              </a:rPr>
              <a:t>ciclo</a:t>
            </a:r>
            <a:r>
              <a:rPr lang="en-GB" sz="1800" dirty="0">
                <a:solidFill>
                  <a:schemeClr val="tx1">
                    <a:lumMod val="65000"/>
                    <a:lumOff val="35000"/>
                  </a:schemeClr>
                </a:solidFill>
              </a:rPr>
              <a:t> de </a:t>
            </a:r>
            <a:r>
              <a:rPr lang="en-GB" sz="1800" dirty="0" err="1">
                <a:solidFill>
                  <a:schemeClr val="tx1">
                    <a:lumMod val="65000"/>
                    <a:lumOff val="35000"/>
                  </a:schemeClr>
                </a:solidFill>
              </a:rPr>
              <a:t>vida</a:t>
            </a:r>
            <a:r>
              <a:rPr lang="en-GB" sz="1800" dirty="0">
                <a:solidFill>
                  <a:schemeClr val="tx1">
                    <a:lumMod val="65000"/>
                    <a:lumOff val="35000"/>
                  </a:schemeClr>
                </a:solidFill>
              </a:rPr>
              <a:t> de las </a:t>
            </a:r>
            <a:r>
              <a:rPr lang="en-GB" sz="1800" dirty="0" err="1">
                <a:solidFill>
                  <a:schemeClr val="tx1">
                    <a:lumMod val="65000"/>
                    <a:lumOff val="35000"/>
                  </a:schemeClr>
                </a:solidFill>
              </a:rPr>
              <a:t>pruebas</a:t>
            </a:r>
            <a:r>
              <a:rPr lang="en-GB" sz="1800" dirty="0">
                <a:solidFill>
                  <a:schemeClr val="tx1">
                    <a:lumMod val="65000"/>
                    <a:lumOff val="35000"/>
                  </a:schemeClr>
                </a:solidFill>
              </a:rPr>
              <a:t>.</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err="1">
                <a:solidFill>
                  <a:schemeClr val="tx1">
                    <a:lumMod val="65000"/>
                    <a:lumOff val="35000"/>
                  </a:schemeClr>
                </a:solidFill>
                <a:latin typeface="+mj-lt"/>
              </a:rPr>
              <a:t>Captura</a:t>
            </a:r>
            <a:r>
              <a:rPr lang="en-US" sz="1800" dirty="0">
                <a:solidFill>
                  <a:schemeClr val="tx1">
                    <a:lumMod val="65000"/>
                    <a:lumOff val="35000"/>
                  </a:schemeClr>
                </a:solidFill>
                <a:latin typeface="+mj-lt"/>
              </a:rPr>
              <a:t> de </a:t>
            </a:r>
            <a:r>
              <a:rPr lang="en-US" sz="1800" dirty="0" err="1">
                <a:solidFill>
                  <a:schemeClr val="tx1">
                    <a:lumMod val="65000"/>
                    <a:lumOff val="35000"/>
                  </a:schemeClr>
                </a:solidFill>
                <a:latin typeface="+mj-lt"/>
              </a:rPr>
              <a:t>datos</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enriquecidos</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4590318" cy="1126462"/>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Capture </a:t>
            </a:r>
            <a:r>
              <a:rPr lang="en-GB" sz="1200" dirty="0" err="1">
                <a:solidFill>
                  <a:srgbClr val="595959"/>
                </a:solidFill>
              </a:rPr>
              <a:t>datos</a:t>
            </a:r>
            <a:r>
              <a:rPr lang="en-GB" sz="1200" dirty="0">
                <a:solidFill>
                  <a:srgbClr val="595959"/>
                </a:solidFill>
              </a:rPr>
              <a:t> de </a:t>
            </a:r>
            <a:r>
              <a:rPr lang="en-GB" sz="1200" dirty="0" err="1">
                <a:solidFill>
                  <a:srgbClr val="595959"/>
                </a:solidFill>
              </a:rPr>
              <a:t>escenarios</a:t>
            </a:r>
            <a:r>
              <a:rPr lang="en-GB" sz="1200" dirty="0">
                <a:solidFill>
                  <a:srgbClr val="595959"/>
                </a:solidFill>
              </a:rPr>
              <a:t> </a:t>
            </a:r>
            <a:r>
              <a:rPr lang="en-GB" sz="1200" dirty="0" err="1">
                <a:solidFill>
                  <a:srgbClr val="595959"/>
                </a:solidFill>
              </a:rPr>
              <a:t>enriquecidos</a:t>
            </a:r>
            <a:r>
              <a:rPr lang="en-GB" sz="1200" dirty="0">
                <a:solidFill>
                  <a:srgbClr val="595959"/>
                </a:solidFill>
              </a:rPr>
              <a:t> a </a:t>
            </a:r>
            <a:r>
              <a:rPr lang="en-GB" sz="1200" dirty="0" err="1">
                <a:solidFill>
                  <a:srgbClr val="595959"/>
                </a:solidFill>
              </a:rPr>
              <a:t>medida</a:t>
            </a:r>
            <a:r>
              <a:rPr lang="en-GB" sz="1200" dirty="0">
                <a:solidFill>
                  <a:srgbClr val="595959"/>
                </a:solidFill>
              </a:rPr>
              <a:t> que </a:t>
            </a:r>
            <a:r>
              <a:rPr lang="en-GB" sz="1200" dirty="0" err="1">
                <a:solidFill>
                  <a:srgbClr val="595959"/>
                </a:solidFill>
              </a:rPr>
              <a:t>ejecuta</a:t>
            </a:r>
            <a:r>
              <a:rPr lang="en-GB" sz="1200" dirty="0">
                <a:solidFill>
                  <a:srgbClr val="595959"/>
                </a:solidFill>
              </a:rPr>
              <a:t> </a:t>
            </a:r>
            <a:r>
              <a:rPr lang="en-GB" sz="1200" dirty="0" err="1">
                <a:solidFill>
                  <a:srgbClr val="595959"/>
                </a:solidFill>
              </a:rPr>
              <a:t>pruebas</a:t>
            </a:r>
            <a:r>
              <a:rPr lang="en-GB" sz="1200" dirty="0">
                <a:solidFill>
                  <a:srgbClr val="595959"/>
                </a:solidFill>
              </a:rPr>
              <a:t> para </a:t>
            </a:r>
            <a:r>
              <a:rPr lang="en-GB" sz="1200" dirty="0" err="1">
                <a:solidFill>
                  <a:srgbClr val="595959"/>
                </a:solidFill>
              </a:rPr>
              <a:t>hacer</a:t>
            </a:r>
            <a:r>
              <a:rPr lang="en-GB" sz="1200" dirty="0">
                <a:solidFill>
                  <a:srgbClr val="595959"/>
                </a:solidFill>
              </a:rPr>
              <a:t> que </a:t>
            </a:r>
            <a:r>
              <a:rPr lang="en-GB" sz="1200" dirty="0" err="1">
                <a:solidFill>
                  <a:srgbClr val="595959"/>
                </a:solidFill>
              </a:rPr>
              <a:t>los</a:t>
            </a:r>
            <a:r>
              <a:rPr lang="en-GB" sz="1200" dirty="0">
                <a:solidFill>
                  <a:srgbClr val="595959"/>
                </a:solidFill>
              </a:rPr>
              <a:t> </a:t>
            </a:r>
            <a:r>
              <a:rPr lang="en-GB" sz="1200" dirty="0" err="1">
                <a:solidFill>
                  <a:srgbClr val="595959"/>
                </a:solidFill>
              </a:rPr>
              <a:t>defectos</a:t>
            </a:r>
            <a:r>
              <a:rPr lang="en-GB" sz="1200" dirty="0">
                <a:solidFill>
                  <a:srgbClr val="595959"/>
                </a:solidFill>
              </a:rPr>
              <a:t> </a:t>
            </a:r>
            <a:r>
              <a:rPr lang="en-GB" sz="1200" dirty="0" err="1">
                <a:solidFill>
                  <a:srgbClr val="595959"/>
                </a:solidFill>
              </a:rPr>
              <a:t>descubiertos</a:t>
            </a:r>
            <a:r>
              <a:rPr lang="en-GB" sz="1200" dirty="0">
                <a:solidFill>
                  <a:srgbClr val="595959"/>
                </a:solidFill>
              </a:rPr>
              <a:t> </a:t>
            </a:r>
            <a:r>
              <a:rPr lang="en-GB" sz="1200" dirty="0" err="1">
                <a:solidFill>
                  <a:srgbClr val="595959"/>
                </a:solidFill>
              </a:rPr>
              <a:t>sean</a:t>
            </a:r>
            <a:r>
              <a:rPr lang="en-GB" sz="1200" dirty="0">
                <a:solidFill>
                  <a:srgbClr val="595959"/>
                </a:solidFill>
              </a:rPr>
              <a:t> </a:t>
            </a:r>
            <a:r>
              <a:rPr lang="en-GB" sz="1200" dirty="0" err="1">
                <a:solidFill>
                  <a:srgbClr val="595959"/>
                </a:solidFill>
              </a:rPr>
              <a:t>procesables</a:t>
            </a:r>
            <a:r>
              <a:rPr lang="en-GB" sz="1200" dirty="0">
                <a:solidFill>
                  <a:srgbClr val="595959"/>
                </a:solidFill>
              </a:rPr>
              <a:t>. Explore </a:t>
            </a:r>
            <a:r>
              <a:rPr lang="en-GB" sz="1200" dirty="0" err="1">
                <a:solidFill>
                  <a:srgbClr val="595959"/>
                </a:solidFill>
              </a:rPr>
              <a:t>los</a:t>
            </a:r>
            <a:r>
              <a:rPr lang="en-GB" sz="1200" dirty="0">
                <a:solidFill>
                  <a:srgbClr val="595959"/>
                </a:solidFill>
              </a:rPr>
              <a:t> </a:t>
            </a:r>
            <a:r>
              <a:rPr lang="en-GB" sz="1200" dirty="0" err="1">
                <a:solidFill>
                  <a:srgbClr val="595959"/>
                </a:solidFill>
              </a:rPr>
              <a:t>casos</a:t>
            </a:r>
            <a:r>
              <a:rPr lang="en-GB" sz="1200" dirty="0">
                <a:solidFill>
                  <a:srgbClr val="595959"/>
                </a:solidFill>
              </a:rPr>
              <a:t> de </a:t>
            </a:r>
            <a:r>
              <a:rPr lang="en-GB" sz="1200" dirty="0" err="1">
                <a:solidFill>
                  <a:srgbClr val="595959"/>
                </a:solidFill>
              </a:rPr>
              <a:t>usuario</a:t>
            </a:r>
            <a:r>
              <a:rPr lang="en-GB" sz="1200" dirty="0">
                <a:solidFill>
                  <a:srgbClr val="595959"/>
                </a:solidFill>
              </a:rPr>
              <a:t> sin </a:t>
            </a:r>
            <a:r>
              <a:rPr lang="en-GB" sz="1200" dirty="0" err="1">
                <a:solidFill>
                  <a:srgbClr val="595959"/>
                </a:solidFill>
              </a:rPr>
              <a:t>casos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ni</a:t>
            </a:r>
            <a:r>
              <a:rPr lang="en-GB" sz="1200" dirty="0">
                <a:solidFill>
                  <a:srgbClr val="595959"/>
                </a:solidFill>
              </a:rPr>
              <a:t> pasos de </a:t>
            </a:r>
            <a:r>
              <a:rPr lang="en-GB" sz="1200" dirty="0" err="1">
                <a:solidFill>
                  <a:srgbClr val="595959"/>
                </a:solidFill>
              </a:rPr>
              <a:t>prueba</a:t>
            </a:r>
            <a:r>
              <a:rPr lang="en-GB" sz="1200" dirty="0">
                <a:solidFill>
                  <a:srgbClr val="595959"/>
                </a:solidFill>
              </a:rPr>
              <a:t>. </a:t>
            </a:r>
            <a:r>
              <a:rPr lang="en-GB" sz="1200" dirty="0" err="1">
                <a:solidFill>
                  <a:srgbClr val="595959"/>
                </a:solidFill>
              </a:rPr>
              <a:t>Puede</a:t>
            </a:r>
            <a:r>
              <a:rPr lang="en-GB" sz="1200" dirty="0">
                <a:solidFill>
                  <a:srgbClr val="595959"/>
                </a:solidFill>
              </a:rPr>
              <a:t> </a:t>
            </a:r>
            <a:r>
              <a:rPr lang="en-GB" sz="1200" dirty="0" err="1">
                <a:solidFill>
                  <a:srgbClr val="595959"/>
                </a:solidFill>
              </a:rPr>
              <a:t>crear</a:t>
            </a:r>
            <a:r>
              <a:rPr lang="en-GB" sz="1200" dirty="0">
                <a:solidFill>
                  <a:srgbClr val="595959"/>
                </a:solidFill>
              </a:rPr>
              <a:t> </a:t>
            </a:r>
            <a:r>
              <a:rPr lang="en-GB" sz="1200" dirty="0" err="1">
                <a:solidFill>
                  <a:srgbClr val="595959"/>
                </a:solidFill>
              </a:rPr>
              <a:t>casos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directamente</a:t>
            </a:r>
            <a:r>
              <a:rPr lang="en-GB" sz="1200" dirty="0">
                <a:solidFill>
                  <a:srgbClr val="595959"/>
                </a:solidFill>
              </a:rPr>
              <a:t> </a:t>
            </a:r>
            <a:r>
              <a:rPr lang="en-GB" sz="1200" dirty="0" err="1">
                <a:solidFill>
                  <a:srgbClr val="595959"/>
                </a:solidFill>
              </a:rPr>
              <a:t>desde</a:t>
            </a:r>
            <a:r>
              <a:rPr lang="en-GB" sz="1200" dirty="0">
                <a:solidFill>
                  <a:srgbClr val="595959"/>
                </a:solidFill>
              </a:rPr>
              <a:t> sus </a:t>
            </a:r>
            <a:r>
              <a:rPr lang="en-GB" sz="1200" dirty="0" err="1">
                <a:solidFill>
                  <a:srgbClr val="595959"/>
                </a:solidFill>
              </a:rPr>
              <a:t>sesiones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exploratorias</a:t>
            </a:r>
            <a:r>
              <a:rPr lang="en-GB" sz="1200" dirty="0">
                <a:solidFill>
                  <a:srgbClr val="595959"/>
                </a:solidFill>
              </a:rPr>
              <a:t>.</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Pruebas</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en</a:t>
            </a:r>
            <a:r>
              <a:rPr lang="en-GB" sz="1800" dirty="0">
                <a:solidFill>
                  <a:schemeClr val="tx1">
                    <a:lumMod val="65000"/>
                    <a:lumOff val="35000"/>
                  </a:schemeClr>
                </a:solidFill>
                <a:latin typeface="+mj-lt"/>
              </a:rPr>
              <a:t> la web y </a:t>
            </a:r>
            <a:r>
              <a:rPr lang="en-GB" sz="1800" dirty="0" err="1">
                <a:solidFill>
                  <a:schemeClr val="tx1">
                    <a:lumMod val="65000"/>
                    <a:lumOff val="35000"/>
                  </a:schemeClr>
                </a:solidFill>
                <a:latin typeface="+mj-lt"/>
              </a:rPr>
              <a:t>en</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escritorio</a:t>
            </a:r>
            <a:endParaRPr lang="en-GB" sz="1800" dirty="0">
              <a:solidFill>
                <a:schemeClr val="tx1">
                  <a:lumMod val="65000"/>
                  <a:lumOff val="35000"/>
                </a:schemeClr>
              </a:solidFill>
              <a:latin typeface="+mj-lt"/>
            </a:endParaRP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Pruebe</a:t>
            </a:r>
            <a:r>
              <a:rPr lang="en-GB" sz="1200" dirty="0">
                <a:solidFill>
                  <a:srgbClr val="595959"/>
                </a:solidFill>
              </a:rPr>
              <a:t> </a:t>
            </a:r>
            <a:r>
              <a:rPr lang="en-GB" sz="1200" dirty="0" err="1">
                <a:solidFill>
                  <a:srgbClr val="595959"/>
                </a:solidFill>
              </a:rPr>
              <a:t>su</a:t>
            </a:r>
            <a:r>
              <a:rPr lang="en-GB" sz="1200" dirty="0">
                <a:solidFill>
                  <a:srgbClr val="595959"/>
                </a:solidFill>
              </a:rPr>
              <a:t> </a:t>
            </a:r>
            <a:r>
              <a:rPr lang="en-GB" sz="1200" dirty="0" err="1">
                <a:solidFill>
                  <a:srgbClr val="595959"/>
                </a:solidFill>
              </a:rPr>
              <a:t>aplicación</a:t>
            </a:r>
            <a:r>
              <a:rPr lang="en-GB" sz="1200" dirty="0">
                <a:solidFill>
                  <a:srgbClr val="595959"/>
                </a:solidFill>
              </a:rPr>
              <a:t> </a:t>
            </a:r>
            <a:r>
              <a:rPr lang="en-GB" sz="1200" dirty="0" err="1">
                <a:solidFill>
                  <a:srgbClr val="595959"/>
                </a:solidFill>
              </a:rPr>
              <a:t>donde</a:t>
            </a:r>
            <a:r>
              <a:rPr lang="en-GB" sz="1200" dirty="0">
                <a:solidFill>
                  <a:srgbClr val="595959"/>
                </a:solidFill>
              </a:rPr>
              <a:t> se </a:t>
            </a:r>
            <a:r>
              <a:rPr lang="en-GB" sz="1200" dirty="0" err="1">
                <a:solidFill>
                  <a:srgbClr val="595959"/>
                </a:solidFill>
              </a:rPr>
              <a:t>encuentra</a:t>
            </a:r>
            <a:r>
              <a:rPr lang="en-GB" sz="1200" dirty="0">
                <a:solidFill>
                  <a:srgbClr val="595959"/>
                </a:solidFill>
              </a:rPr>
              <a:t>. Complete </a:t>
            </a:r>
            <a:r>
              <a:rPr lang="en-GB" sz="1200" dirty="0" err="1">
                <a:solidFill>
                  <a:srgbClr val="595959"/>
                </a:solidFill>
              </a:rPr>
              <a:t>pruebas</a:t>
            </a:r>
            <a:r>
              <a:rPr lang="en-GB" sz="1200" dirty="0">
                <a:solidFill>
                  <a:srgbClr val="595959"/>
                </a:solidFill>
              </a:rPr>
              <a:t> con scripts </a:t>
            </a:r>
            <a:r>
              <a:rPr lang="en-GB" sz="1200" dirty="0" err="1">
                <a:solidFill>
                  <a:srgbClr val="595959"/>
                </a:solidFill>
              </a:rPr>
              <a:t>en</a:t>
            </a:r>
            <a:r>
              <a:rPr lang="en-GB" sz="1200" dirty="0">
                <a:solidFill>
                  <a:srgbClr val="595959"/>
                </a:solidFill>
              </a:rPr>
              <a:t> </a:t>
            </a:r>
            <a:r>
              <a:rPr lang="en-GB" sz="1200" dirty="0" err="1">
                <a:solidFill>
                  <a:srgbClr val="595959"/>
                </a:solidFill>
              </a:rPr>
              <a:t>escenarios</a:t>
            </a:r>
            <a:r>
              <a:rPr lang="en-GB" sz="1200" dirty="0">
                <a:solidFill>
                  <a:srgbClr val="595959"/>
                </a:solidFill>
              </a:rPr>
              <a:t> web o de </a:t>
            </a:r>
            <a:r>
              <a:rPr lang="en-GB" sz="1200" dirty="0" err="1">
                <a:solidFill>
                  <a:srgbClr val="595959"/>
                </a:solidFill>
              </a:rPr>
              <a:t>escritorio</a:t>
            </a:r>
            <a:r>
              <a:rPr lang="en-GB" sz="1200" dirty="0">
                <a:solidFill>
                  <a:srgbClr val="595959"/>
                </a:solidFill>
              </a:rPr>
              <a:t>. </a:t>
            </a:r>
            <a:r>
              <a:rPr lang="en-GB" sz="1200" dirty="0" err="1">
                <a:solidFill>
                  <a:srgbClr val="595959"/>
                </a:solidFill>
              </a:rPr>
              <a:t>Pruebe</a:t>
            </a:r>
            <a:r>
              <a:rPr lang="en-GB" sz="1200" dirty="0">
                <a:solidFill>
                  <a:srgbClr val="595959"/>
                </a:solidFill>
              </a:rPr>
              <a:t> la </a:t>
            </a:r>
            <a:r>
              <a:rPr lang="en-GB" sz="1200" dirty="0" err="1">
                <a:solidFill>
                  <a:srgbClr val="595959"/>
                </a:solidFill>
              </a:rPr>
              <a:t>aplicación</a:t>
            </a:r>
            <a:r>
              <a:rPr lang="en-GB" sz="1200" dirty="0">
                <a:solidFill>
                  <a:srgbClr val="595959"/>
                </a:solidFill>
              </a:rPr>
              <a:t> local </a:t>
            </a:r>
            <a:r>
              <a:rPr lang="en-GB" sz="1200" dirty="0" err="1">
                <a:solidFill>
                  <a:srgbClr val="595959"/>
                </a:solidFill>
              </a:rPr>
              <a:t>desde</a:t>
            </a:r>
            <a:r>
              <a:rPr lang="en-GB" sz="1200" dirty="0">
                <a:solidFill>
                  <a:srgbClr val="595959"/>
                </a:solidFill>
              </a:rPr>
              <a:t> la </a:t>
            </a:r>
            <a:r>
              <a:rPr lang="en-GB" sz="1200" dirty="0" err="1">
                <a:solidFill>
                  <a:srgbClr val="595959"/>
                </a:solidFill>
              </a:rPr>
              <a:t>nube</a:t>
            </a:r>
            <a:r>
              <a:rPr lang="en-GB" sz="1200" dirty="0">
                <a:solidFill>
                  <a:srgbClr val="595959"/>
                </a:solidFill>
              </a:rPr>
              <a:t> y </a:t>
            </a:r>
            <a:r>
              <a:rPr lang="en-GB" sz="1200" dirty="0" err="1">
                <a:solidFill>
                  <a:srgbClr val="595959"/>
                </a:solidFill>
              </a:rPr>
              <a:t>viceversa</a:t>
            </a:r>
            <a:r>
              <a:rPr lang="en-GB" sz="1200" dirty="0">
                <a:solidFill>
                  <a:srgbClr val="595959"/>
                </a:solidFill>
              </a:rPr>
              <a:t>.</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Obtén</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trazabilidad</a:t>
            </a:r>
            <a:r>
              <a:rPr lang="en-GB" sz="1800" dirty="0">
                <a:solidFill>
                  <a:schemeClr val="tx1">
                    <a:lumMod val="65000"/>
                    <a:lumOff val="35000"/>
                  </a:schemeClr>
                </a:solidFill>
                <a:latin typeface="+mj-lt"/>
              </a:rPr>
              <a:t> de principio a fin</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Aproveche</a:t>
            </a:r>
            <a:r>
              <a:rPr lang="en-GB" sz="1200" dirty="0">
                <a:solidFill>
                  <a:srgbClr val="595959"/>
                </a:solidFill>
              </a:rPr>
              <a:t> las </a:t>
            </a:r>
            <a:r>
              <a:rPr lang="en-GB" sz="1200" dirty="0" err="1">
                <a:solidFill>
                  <a:srgbClr val="595959"/>
                </a:solidFill>
              </a:rPr>
              <a:t>mismas</a:t>
            </a:r>
            <a:r>
              <a:rPr lang="en-GB" sz="1200" dirty="0">
                <a:solidFill>
                  <a:srgbClr val="595959"/>
                </a:solidFill>
              </a:rPr>
              <a:t>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todos</a:t>
            </a:r>
            <a:r>
              <a:rPr lang="en-GB" sz="1200" dirty="0">
                <a:solidFill>
                  <a:srgbClr val="595959"/>
                </a:solidFill>
              </a:rPr>
              <a:t> sus </a:t>
            </a:r>
            <a:r>
              <a:rPr lang="en-GB" sz="1200" dirty="0" err="1">
                <a:solidFill>
                  <a:srgbClr val="595959"/>
                </a:solidFill>
              </a:rPr>
              <a:t>ingenieros</a:t>
            </a:r>
            <a:r>
              <a:rPr lang="en-GB" sz="1200" dirty="0">
                <a:solidFill>
                  <a:srgbClr val="595959"/>
                </a:solidFill>
              </a:rPr>
              <a:t> y partes </a:t>
            </a:r>
            <a:r>
              <a:rPr lang="en-GB" sz="1200" dirty="0" err="1">
                <a:solidFill>
                  <a:srgbClr val="595959"/>
                </a:solidFill>
              </a:rPr>
              <a:t>interesadas</a:t>
            </a:r>
            <a:r>
              <a:rPr lang="en-GB" sz="1200" dirty="0">
                <a:solidFill>
                  <a:srgbClr val="595959"/>
                </a:solidFill>
              </a:rPr>
              <a:t> </a:t>
            </a:r>
            <a:r>
              <a:rPr lang="en-GB" sz="1200" dirty="0" err="1">
                <a:solidFill>
                  <a:srgbClr val="595959"/>
                </a:solidFill>
              </a:rPr>
              <a:t>en</a:t>
            </a:r>
            <a:r>
              <a:rPr lang="en-GB" sz="1200" dirty="0">
                <a:solidFill>
                  <a:srgbClr val="595959"/>
                </a:solidFill>
              </a:rPr>
              <a:t> las </a:t>
            </a:r>
            <a:r>
              <a:rPr lang="en-GB" sz="1200" dirty="0" err="1">
                <a:solidFill>
                  <a:srgbClr val="595959"/>
                </a:solidFill>
              </a:rPr>
              <a:t>pruebas</a:t>
            </a:r>
            <a:r>
              <a:rPr lang="en-GB" sz="1200" dirty="0">
                <a:solidFill>
                  <a:srgbClr val="595959"/>
                </a:solidFill>
              </a:rPr>
              <a:t> de </a:t>
            </a:r>
            <a:r>
              <a:rPr lang="en-GB" sz="1200" dirty="0" err="1">
                <a:solidFill>
                  <a:srgbClr val="595959"/>
                </a:solidFill>
              </a:rPr>
              <a:t>aceptación</a:t>
            </a:r>
            <a:r>
              <a:rPr lang="en-GB" sz="1200" dirty="0">
                <a:solidFill>
                  <a:srgbClr val="595959"/>
                </a:solidFill>
              </a:rPr>
              <a:t> del </a:t>
            </a:r>
            <a:r>
              <a:rPr lang="en-GB" sz="1200" dirty="0" err="1">
                <a:solidFill>
                  <a:srgbClr val="595959"/>
                </a:solidFill>
              </a:rPr>
              <a:t>usuario</a:t>
            </a:r>
            <a:r>
              <a:rPr lang="en-GB" sz="1200" dirty="0">
                <a:solidFill>
                  <a:srgbClr val="595959"/>
                </a:solidFill>
              </a:rPr>
              <a:t>. </a:t>
            </a:r>
            <a:r>
              <a:rPr lang="en-GB" sz="1200" dirty="0" err="1">
                <a:solidFill>
                  <a:srgbClr val="595959"/>
                </a:solidFill>
              </a:rPr>
              <a:t>Pague</a:t>
            </a:r>
            <a:r>
              <a:rPr lang="en-GB" sz="1200" dirty="0">
                <a:solidFill>
                  <a:srgbClr val="595959"/>
                </a:solidFill>
              </a:rPr>
              <a:t> </a:t>
            </a:r>
            <a:r>
              <a:rPr lang="en-GB" sz="1200" dirty="0" err="1">
                <a:solidFill>
                  <a:srgbClr val="595959"/>
                </a:solidFill>
              </a:rPr>
              <a:t>por</a:t>
            </a:r>
            <a:r>
              <a:rPr lang="en-GB" sz="1200" dirty="0">
                <a:solidFill>
                  <a:srgbClr val="595959"/>
                </a:solidFill>
              </a:rPr>
              <a:t> las </a:t>
            </a:r>
            <a:r>
              <a:rPr lang="en-GB" sz="1200" dirty="0" err="1">
                <a:solidFill>
                  <a:srgbClr val="595959"/>
                </a:solidFill>
              </a:rPr>
              <a:t>herramientas</a:t>
            </a:r>
            <a:r>
              <a:rPr lang="en-GB" sz="1200" dirty="0">
                <a:solidFill>
                  <a:srgbClr val="595959"/>
                </a:solidFill>
              </a:rPr>
              <a:t> solo </a:t>
            </a:r>
            <a:r>
              <a:rPr lang="en-GB" sz="1200" dirty="0" err="1">
                <a:solidFill>
                  <a:srgbClr val="595959"/>
                </a:solidFill>
              </a:rPr>
              <a:t>cuando</a:t>
            </a:r>
            <a:r>
              <a:rPr lang="en-GB" sz="1200" dirty="0">
                <a:solidFill>
                  <a:srgbClr val="595959"/>
                </a:solidFill>
              </a:rPr>
              <a:t> las </a:t>
            </a:r>
            <a:r>
              <a:rPr lang="en-GB" sz="1200" dirty="0" err="1">
                <a:solidFill>
                  <a:srgbClr val="595959"/>
                </a:solidFill>
              </a:rPr>
              <a:t>necesite</a:t>
            </a:r>
            <a:r>
              <a:rPr lang="en-GB" sz="1200" dirty="0">
                <a:solidFill>
                  <a:srgbClr val="595959"/>
                </a:solidFill>
              </a:rPr>
              <a:t>.</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a:solidFill>
                  <a:schemeClr val="tx1">
                    <a:lumMod val="65000"/>
                    <a:lumOff val="35000"/>
                  </a:schemeClr>
                </a:solidFill>
              </a:rPr>
              <a:t>Cree y </a:t>
            </a:r>
            <a:r>
              <a:rPr lang="en-GB" sz="1800" dirty="0" err="1">
                <a:solidFill>
                  <a:schemeClr val="tx1">
                    <a:lumMod val="65000"/>
                    <a:lumOff val="35000"/>
                  </a:schemeClr>
                </a:solidFill>
              </a:rPr>
              <a:t>comparta</a:t>
            </a:r>
            <a:r>
              <a:rPr lang="en-GB" sz="1800" dirty="0">
                <a:solidFill>
                  <a:schemeClr val="tx1">
                    <a:lumMod val="65000"/>
                    <a:lumOff val="35000"/>
                  </a:schemeClr>
                </a:solidFill>
              </a:rPr>
              <a:t> </a:t>
            </a:r>
            <a:r>
              <a:rPr lang="en-GB" sz="1800" dirty="0" err="1">
                <a:solidFill>
                  <a:schemeClr val="tx1">
                    <a:lumMod val="65000"/>
                    <a:lumOff val="35000"/>
                  </a:schemeClr>
                </a:solidFill>
              </a:rPr>
              <a:t>fuentes</a:t>
            </a:r>
            <a:r>
              <a:rPr lang="en-GB" sz="1800" dirty="0">
                <a:solidFill>
                  <a:schemeClr val="tx1">
                    <a:lumMod val="65000"/>
                    <a:lumOff val="35000"/>
                  </a:schemeClr>
                </a:solidFill>
              </a:rPr>
              <a:t> de </a:t>
            </a:r>
            <a:r>
              <a:rPr lang="en-GB" sz="1800" dirty="0" err="1">
                <a:solidFill>
                  <a:schemeClr val="tx1">
                    <a:lumMod val="65000"/>
                    <a:lumOff val="35000"/>
                  </a:schemeClr>
                </a:solidFill>
              </a:rPr>
              <a:t>paquetes</a:t>
            </a:r>
            <a:r>
              <a:rPr lang="en-GB" sz="1800" dirty="0">
                <a:solidFill>
                  <a:schemeClr val="tx1">
                    <a:lumMod val="65000"/>
                    <a:lumOff val="35000"/>
                  </a:schemeClr>
                </a:solidFill>
              </a:rPr>
              <a:t> Maven, </a:t>
            </a:r>
            <a:r>
              <a:rPr lang="en-GB" sz="1800" dirty="0" err="1">
                <a:solidFill>
                  <a:schemeClr val="tx1">
                    <a:lumMod val="65000"/>
                    <a:lumOff val="35000"/>
                  </a:schemeClr>
                </a:solidFill>
              </a:rPr>
              <a:t>npm</a:t>
            </a:r>
            <a:r>
              <a:rPr lang="en-GB" sz="1800" dirty="0">
                <a:solidFill>
                  <a:schemeClr val="tx1">
                    <a:lumMod val="65000"/>
                    <a:lumOff val="35000"/>
                  </a:schemeClr>
                </a:solidFill>
              </a:rPr>
              <a:t> y NuGet de </a:t>
            </a:r>
            <a:r>
              <a:rPr lang="en-GB" sz="1800" dirty="0" err="1">
                <a:solidFill>
                  <a:schemeClr val="tx1">
                    <a:lumMod val="65000"/>
                    <a:lumOff val="35000"/>
                  </a:schemeClr>
                </a:solidFill>
              </a:rPr>
              <a:t>fuentes</a:t>
            </a:r>
            <a:r>
              <a:rPr lang="en-GB" sz="1800" dirty="0">
                <a:solidFill>
                  <a:schemeClr val="tx1">
                    <a:lumMod val="65000"/>
                    <a:lumOff val="35000"/>
                  </a:schemeClr>
                </a:solidFill>
              </a:rPr>
              <a:t> </a:t>
            </a:r>
            <a:r>
              <a:rPr lang="en-GB" sz="1800" dirty="0" err="1">
                <a:solidFill>
                  <a:schemeClr val="tx1">
                    <a:lumMod val="65000"/>
                    <a:lumOff val="35000"/>
                  </a:schemeClr>
                </a:solidFill>
              </a:rPr>
              <a:t>públicas</a:t>
            </a:r>
            <a:r>
              <a:rPr lang="en-GB" sz="1800" dirty="0">
                <a:solidFill>
                  <a:schemeClr val="tx1">
                    <a:lumMod val="65000"/>
                    <a:lumOff val="35000"/>
                  </a:schemeClr>
                </a:solidFill>
              </a:rPr>
              <a:t> y </a:t>
            </a:r>
            <a:r>
              <a:rPr lang="en-GB" sz="1800" dirty="0" err="1">
                <a:solidFill>
                  <a:schemeClr val="tx1">
                    <a:lumMod val="65000"/>
                    <a:lumOff val="35000"/>
                  </a:schemeClr>
                </a:solidFill>
              </a:rPr>
              <a:t>privadas</a:t>
            </a:r>
            <a:r>
              <a:rPr lang="en-GB" sz="1800" dirty="0">
                <a:solidFill>
                  <a:schemeClr val="tx1">
                    <a:lumMod val="65000"/>
                    <a:lumOff val="35000"/>
                  </a:schemeClr>
                </a:solidFill>
              </a:rPr>
              <a:t>, </a:t>
            </a:r>
            <a:r>
              <a:rPr lang="en-GB" sz="1800" dirty="0" err="1">
                <a:solidFill>
                  <a:schemeClr val="tx1">
                    <a:lumMod val="65000"/>
                    <a:lumOff val="35000"/>
                  </a:schemeClr>
                </a:solidFill>
              </a:rPr>
              <a:t>totalmente</a:t>
            </a:r>
            <a:r>
              <a:rPr lang="en-GB" sz="1800" dirty="0">
                <a:solidFill>
                  <a:schemeClr val="tx1">
                    <a:lumMod val="65000"/>
                    <a:lumOff val="35000"/>
                  </a:schemeClr>
                </a:solidFill>
              </a:rPr>
              <a:t> </a:t>
            </a:r>
            <a:r>
              <a:rPr lang="en-GB" sz="1800" dirty="0" err="1">
                <a:solidFill>
                  <a:schemeClr val="tx1">
                    <a:lumMod val="65000"/>
                    <a:lumOff val="35000"/>
                  </a:schemeClr>
                </a:solidFill>
              </a:rPr>
              <a:t>integradas</a:t>
            </a:r>
            <a:r>
              <a:rPr lang="en-GB" sz="1800" dirty="0">
                <a:solidFill>
                  <a:schemeClr val="tx1">
                    <a:lumMod val="65000"/>
                    <a:lumOff val="35000"/>
                  </a:schemeClr>
                </a:solidFill>
              </a:rPr>
              <a:t> </a:t>
            </a:r>
            <a:r>
              <a:rPr lang="en-GB" sz="1800" dirty="0" err="1">
                <a:solidFill>
                  <a:schemeClr val="tx1">
                    <a:lumMod val="65000"/>
                    <a:lumOff val="35000"/>
                  </a:schemeClr>
                </a:solidFill>
              </a:rPr>
              <a:t>en</a:t>
            </a:r>
            <a:r>
              <a:rPr lang="en-GB" sz="1800" dirty="0">
                <a:solidFill>
                  <a:schemeClr val="tx1">
                    <a:lumMod val="65000"/>
                    <a:lumOff val="35000"/>
                  </a:schemeClr>
                </a:solidFill>
              </a:rPr>
              <a:t> </a:t>
            </a:r>
            <a:r>
              <a:rPr lang="en-GB" sz="1800" dirty="0" err="1">
                <a:solidFill>
                  <a:schemeClr val="tx1">
                    <a:lumMod val="65000"/>
                    <a:lumOff val="35000"/>
                  </a:schemeClr>
                </a:solidFill>
              </a:rPr>
              <a:t>canalizaciones</a:t>
            </a:r>
            <a:r>
              <a:rPr lang="en-GB" sz="1800" dirty="0">
                <a:solidFill>
                  <a:schemeClr val="tx1">
                    <a:lumMod val="65000"/>
                    <a:lumOff val="35000"/>
                  </a:schemeClr>
                </a:solidFill>
              </a:rPr>
              <a:t> de CI/CD</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4590319"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Administre todos los tipos de paquetes</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Obtenga la administración universal de artefactos para Maven, npm y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5095402"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Adición</a:t>
            </a:r>
            <a:r>
              <a:rPr lang="en-GB" sz="1800" dirty="0">
                <a:solidFill>
                  <a:schemeClr val="tx1">
                    <a:lumMod val="65000"/>
                    <a:lumOff val="35000"/>
                  </a:schemeClr>
                </a:solidFill>
                <a:latin typeface="+mj-lt"/>
              </a:rPr>
              <a:t> de </a:t>
            </a:r>
            <a:r>
              <a:rPr lang="en-GB" sz="1800" dirty="0" err="1">
                <a:solidFill>
                  <a:schemeClr val="tx1">
                    <a:lumMod val="65000"/>
                    <a:lumOff val="35000"/>
                  </a:schemeClr>
                </a:solidFill>
                <a:latin typeface="+mj-lt"/>
              </a:rPr>
              <a:t>paquetes</a:t>
            </a:r>
            <a:r>
              <a:rPr lang="en-GB" sz="1800" dirty="0">
                <a:solidFill>
                  <a:schemeClr val="tx1">
                    <a:lumMod val="65000"/>
                    <a:lumOff val="35000"/>
                  </a:schemeClr>
                </a:solidFill>
                <a:latin typeface="+mj-lt"/>
              </a:rPr>
              <a:t> a </a:t>
            </a:r>
            <a:r>
              <a:rPr lang="en-GB" sz="1800" dirty="0" err="1">
                <a:solidFill>
                  <a:schemeClr val="tx1">
                    <a:lumMod val="65000"/>
                    <a:lumOff val="35000"/>
                  </a:schemeClr>
                </a:solidFill>
                <a:latin typeface="+mj-lt"/>
              </a:rPr>
              <a:t>cualquier</a:t>
            </a:r>
            <a:r>
              <a:rPr lang="en-GB" sz="1800" dirty="0">
                <a:solidFill>
                  <a:schemeClr val="tx1">
                    <a:lumMod val="65000"/>
                    <a:lumOff val="35000"/>
                  </a:schemeClr>
                </a:solidFill>
                <a:latin typeface="+mj-lt"/>
              </a:rPr>
              <a:t>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Comparta paquetes y utilice CI/CD, control de versiones y pruebas integrados.</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Comparta el código de manera eficiente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Comparta</a:t>
            </a:r>
            <a:r>
              <a:rPr lang="en-GB" sz="1200" dirty="0">
                <a:solidFill>
                  <a:srgbClr val="595959"/>
                </a:solidFill>
              </a:rPr>
              <a:t> </a:t>
            </a:r>
            <a:r>
              <a:rPr lang="en-GB" sz="1200" dirty="0" err="1">
                <a:solidFill>
                  <a:srgbClr val="595959"/>
                </a:solidFill>
              </a:rPr>
              <a:t>código</a:t>
            </a:r>
            <a:r>
              <a:rPr lang="en-GB" sz="1200" dirty="0">
                <a:solidFill>
                  <a:srgbClr val="595959"/>
                </a:solidFill>
              </a:rPr>
              <a:t> </a:t>
            </a:r>
            <a:r>
              <a:rPr lang="en-GB" sz="1200" dirty="0" err="1">
                <a:solidFill>
                  <a:srgbClr val="595959"/>
                </a:solidFill>
              </a:rPr>
              <a:t>fácilmente</a:t>
            </a:r>
            <a:r>
              <a:rPr lang="en-GB" sz="1200" dirty="0">
                <a:solidFill>
                  <a:srgbClr val="595959"/>
                </a:solidFill>
              </a:rPr>
              <a:t> entre </a:t>
            </a:r>
            <a:r>
              <a:rPr lang="en-GB" sz="1200" dirty="0" err="1">
                <a:solidFill>
                  <a:srgbClr val="595959"/>
                </a:solidFill>
              </a:rPr>
              <a:t>equipos</a:t>
            </a:r>
            <a:r>
              <a:rPr lang="en-GB" sz="1200" dirty="0">
                <a:solidFill>
                  <a:srgbClr val="595959"/>
                </a:solidFill>
              </a:rPr>
              <a:t> </a:t>
            </a:r>
            <a:r>
              <a:rPr lang="en-GB" sz="1200" dirty="0" err="1">
                <a:solidFill>
                  <a:srgbClr val="595959"/>
                </a:solidFill>
              </a:rPr>
              <a:t>pequeños</a:t>
            </a:r>
            <a:r>
              <a:rPr lang="en-GB" sz="1200" dirty="0">
                <a:solidFill>
                  <a:srgbClr val="595959"/>
                </a:solidFill>
              </a:rPr>
              <a:t> y </a:t>
            </a:r>
            <a:r>
              <a:rPr lang="en-GB" sz="1200" dirty="0" err="1">
                <a:solidFill>
                  <a:srgbClr val="595959"/>
                </a:solidFill>
              </a:rPr>
              <a:t>grandes</a:t>
            </a:r>
            <a:r>
              <a:rPr lang="en-GB" sz="1200" dirty="0">
                <a:solidFill>
                  <a:srgbClr val="595959"/>
                </a:solidFill>
              </a:rPr>
              <a:t> </a:t>
            </a:r>
            <a:r>
              <a:rPr lang="en-GB" sz="1200" dirty="0" err="1">
                <a:solidFill>
                  <a:srgbClr val="595959"/>
                </a:solidFill>
              </a:rPr>
              <a:t>empresas</a:t>
            </a:r>
            <a:r>
              <a:rPr lang="en-GB" sz="1200" dirty="0">
                <a:solidFill>
                  <a:srgbClr val="595959"/>
                </a:solidFill>
              </a:rPr>
              <a:t>.</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237585"/>
            <a:ext cx="2061705" cy="3184513"/>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Mezcle y combine para crear flujos de trabajo con herramientas de Microsoft, código abierto o sus herramientas favoritas de terceros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elija las herramientas y las nubes que le gustan</a:t>
            </a:r>
            <a:endParaRPr lang="en-US" dirty="0"/>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399098" y="1706852"/>
            <a:ext cx="2061704" cy="288280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a:t>
            </a:r>
            <a:r>
              <a:rPr lang="en-US" sz="1800" dirty="0" err="1">
                <a:solidFill>
                  <a:schemeClr val="tx1">
                    <a:lumMod val="65000"/>
                    <a:lumOff val="35000"/>
                  </a:schemeClr>
                </a:solidFill>
              </a:rPr>
              <a:t>permite</a:t>
            </a:r>
            <a:r>
              <a:rPr lang="en-US" sz="1800" dirty="0">
                <a:solidFill>
                  <a:schemeClr val="tx1">
                    <a:lumMod val="65000"/>
                    <a:lumOff val="35000"/>
                  </a:schemeClr>
                </a:solidFill>
              </a:rPr>
              <a:t> a </a:t>
            </a:r>
            <a:r>
              <a:rPr lang="en-US" sz="1800" dirty="0" err="1">
                <a:solidFill>
                  <a:schemeClr val="tx1">
                    <a:lumMod val="65000"/>
                    <a:lumOff val="35000"/>
                  </a:schemeClr>
                </a:solidFill>
              </a:rPr>
              <a:t>los</a:t>
            </a:r>
            <a:r>
              <a:rPr lang="en-US" sz="1800" dirty="0">
                <a:solidFill>
                  <a:schemeClr val="tx1">
                    <a:lumMod val="65000"/>
                    <a:lumOff val="35000"/>
                  </a:schemeClr>
                </a:solidFill>
              </a:rPr>
              <a:t> </a:t>
            </a:r>
            <a:r>
              <a:rPr lang="en-US" sz="1800" dirty="0" err="1">
                <a:solidFill>
                  <a:schemeClr val="tx1">
                    <a:lumMod val="65000"/>
                    <a:lumOff val="35000"/>
                  </a:schemeClr>
                </a:solidFill>
              </a:rPr>
              <a:t>desarrolladores</a:t>
            </a:r>
            <a:r>
              <a:rPr lang="en-US" sz="1800" dirty="0">
                <a:solidFill>
                  <a:schemeClr val="tx1">
                    <a:lumMod val="65000"/>
                    <a:lumOff val="35000"/>
                  </a:schemeClr>
                </a:solidFill>
              </a:rPr>
              <a:t> </a:t>
            </a:r>
            <a:r>
              <a:rPr lang="en-US" sz="1800" dirty="0" err="1">
                <a:solidFill>
                  <a:schemeClr val="tx1">
                    <a:lumMod val="65000"/>
                    <a:lumOff val="35000"/>
                  </a:schemeClr>
                </a:solidFill>
              </a:rPr>
              <a:t>elegir</a:t>
            </a:r>
            <a:r>
              <a:rPr lang="en-US" sz="1800" dirty="0">
                <a:solidFill>
                  <a:schemeClr val="tx1">
                    <a:lumMod val="65000"/>
                    <a:lumOff val="35000"/>
                  </a:schemeClr>
                </a:solidFill>
              </a:rPr>
              <a:t> las </a:t>
            </a:r>
            <a:r>
              <a:rPr lang="en-US" sz="1800" dirty="0" err="1">
                <a:solidFill>
                  <a:schemeClr val="tx1">
                    <a:lumMod val="65000"/>
                    <a:lumOff val="35000"/>
                  </a:schemeClr>
                </a:solidFill>
              </a:rPr>
              <a:t>herramientas</a:t>
            </a:r>
            <a:r>
              <a:rPr lang="en-US" sz="1800" dirty="0">
                <a:solidFill>
                  <a:schemeClr val="tx1">
                    <a:lumMod val="65000"/>
                    <a:lumOff val="35000"/>
                  </a:schemeClr>
                </a:solidFill>
              </a:rPr>
              <a:t> </a:t>
            </a:r>
            <a:r>
              <a:rPr lang="en-US" sz="1800" dirty="0" err="1">
                <a:solidFill>
                  <a:schemeClr val="tx1">
                    <a:lumMod val="65000"/>
                    <a:lumOff val="35000"/>
                  </a:schemeClr>
                </a:solidFill>
              </a:rPr>
              <a:t>adecuadas</a:t>
            </a:r>
            <a:r>
              <a:rPr lang="en-US" sz="1800" dirty="0">
                <a:solidFill>
                  <a:schemeClr val="tx1">
                    <a:lumMod val="65000"/>
                    <a:lumOff val="35000"/>
                  </a:schemeClr>
                </a:solidFill>
              </a:rPr>
              <a:t> para </a:t>
            </a:r>
            <a:r>
              <a:rPr lang="en-US" sz="1800" dirty="0" err="1">
                <a:solidFill>
                  <a:schemeClr val="tx1">
                    <a:lumMod val="65000"/>
                    <a:lumOff val="35000"/>
                  </a:schemeClr>
                </a:solidFill>
              </a:rPr>
              <a:t>ellos</a:t>
            </a:r>
            <a:endParaRPr lang="en-US" sz="1800" dirty="0">
              <a:solidFill>
                <a:schemeClr val="tx1">
                  <a:lumMod val="65000"/>
                  <a:lumOff val="35000"/>
                </a:schemeClr>
              </a:solidFill>
            </a:endParaRP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err="1">
                <a:solidFill>
                  <a:schemeClr val="tx1">
                    <a:lumMod val="65000"/>
                    <a:lumOff val="35000"/>
                  </a:schemeClr>
                </a:solidFill>
              </a:rPr>
              <a:t>Diríjase</a:t>
            </a:r>
            <a:r>
              <a:rPr lang="en-US" sz="1600" dirty="0">
                <a:solidFill>
                  <a:schemeClr val="tx1">
                    <a:lumMod val="65000"/>
                    <a:lumOff val="35000"/>
                  </a:schemeClr>
                </a:solidFill>
              </a:rPr>
              <a:t> a </a:t>
            </a:r>
            <a:r>
              <a:rPr lang="en-US" sz="1600" dirty="0" err="1">
                <a:solidFill>
                  <a:schemeClr val="tx1">
                    <a:lumMod val="65000"/>
                    <a:lumOff val="35000"/>
                  </a:schemeClr>
                </a:solidFill>
              </a:rPr>
              <a:t>cualquier</a:t>
            </a:r>
            <a:r>
              <a:rPr lang="en-US" sz="1600" dirty="0">
                <a:solidFill>
                  <a:schemeClr val="tx1">
                    <a:lumMod val="65000"/>
                    <a:lumOff val="35000"/>
                  </a:schemeClr>
                </a:solidFill>
              </a:rPr>
              <a:t> </a:t>
            </a:r>
            <a:r>
              <a:rPr lang="en-US" sz="1600" dirty="0" err="1">
                <a:solidFill>
                  <a:schemeClr val="tx1">
                    <a:lumMod val="65000"/>
                    <a:lumOff val="35000"/>
                  </a:schemeClr>
                </a:solidFill>
              </a:rPr>
              <a:t>nube</a:t>
            </a:r>
            <a:r>
              <a:rPr lang="en-US" sz="1600" dirty="0">
                <a:solidFill>
                  <a:schemeClr val="tx1">
                    <a:lumMod val="65000"/>
                    <a:lumOff val="35000"/>
                  </a:schemeClr>
                </a:solidFill>
              </a:rPr>
              <a:t>, local o ambas e </a:t>
            </a:r>
            <a:r>
              <a:rPr lang="en-US" sz="1600" dirty="0" err="1">
                <a:solidFill>
                  <a:schemeClr val="tx1">
                    <a:lumMod val="65000"/>
                    <a:lumOff val="35000"/>
                  </a:schemeClr>
                </a:solidFill>
              </a:rPr>
              <a:t>implemente</a:t>
            </a:r>
            <a:r>
              <a:rPr lang="en-US" sz="1600" dirty="0">
                <a:solidFill>
                  <a:schemeClr val="tx1">
                    <a:lumMod val="65000"/>
                    <a:lumOff val="35000"/>
                  </a:schemeClr>
                </a:solidFill>
              </a:rPr>
              <a:t> </a:t>
            </a:r>
            <a:r>
              <a:rPr lang="en-US" sz="1600" dirty="0" err="1">
                <a:solidFill>
                  <a:schemeClr val="tx1">
                    <a:lumMod val="65000"/>
                    <a:lumOff val="35000"/>
                  </a:schemeClr>
                </a:solidFill>
              </a:rPr>
              <a:t>en</a:t>
            </a:r>
            <a:r>
              <a:rPr lang="en-US" sz="1600" dirty="0">
                <a:solidFill>
                  <a:schemeClr val="tx1">
                    <a:lumMod val="65000"/>
                    <a:lumOff val="35000"/>
                  </a:schemeClr>
                </a:solidFill>
              </a:rPr>
              <a:t> </a:t>
            </a:r>
            <a:r>
              <a:rPr lang="en-US" sz="1600" dirty="0" err="1">
                <a:solidFill>
                  <a:schemeClr val="tx1">
                    <a:lumMod val="65000"/>
                    <a:lumOff val="35000"/>
                  </a:schemeClr>
                </a:solidFill>
              </a:rPr>
              <a:t>los</a:t>
            </a:r>
            <a:r>
              <a:rPr lang="en-US" sz="1600" dirty="0">
                <a:solidFill>
                  <a:schemeClr val="tx1">
                    <a:lumMod val="65000"/>
                    <a:lumOff val="35000"/>
                  </a:schemeClr>
                </a:solidFill>
              </a:rPr>
              <a:t> </a:t>
            </a:r>
            <a:r>
              <a:rPr lang="en-US" sz="1600" dirty="0" err="1">
                <a:solidFill>
                  <a:schemeClr val="tx1">
                    <a:lumMod val="65000"/>
                    <a:lumOff val="35000"/>
                  </a:schemeClr>
                </a:solidFill>
              </a:rPr>
              <a:t>servidores</a:t>
            </a:r>
            <a:r>
              <a:rPr lang="en-US" sz="1600" dirty="0">
                <a:solidFill>
                  <a:schemeClr val="tx1">
                    <a:lumMod val="65000"/>
                    <a:lumOff val="35000"/>
                  </a:schemeClr>
                </a:solidFill>
              </a:rPr>
              <a:t> que </a:t>
            </a:r>
            <a:r>
              <a:rPr lang="en-US" sz="1600" dirty="0" err="1">
                <a:solidFill>
                  <a:schemeClr val="tx1">
                    <a:lumMod val="65000"/>
                    <a:lumOff val="35000"/>
                  </a:schemeClr>
                </a:solidFill>
              </a:rPr>
              <a:t>necesite</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en Microsoft</a:t>
            </a:r>
            <a:endParaRPr lang="en-US" dirty="0"/>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a:solidFill>
                  <a:schemeClr val="accent6"/>
                </a:solidFill>
              </a:rPr>
              <a:t>Datos: Actividad interna del sistema de ingeniería de Microsoft, agosto de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a:t>
            </a:r>
            <a:r>
              <a:rPr lang="en-GB" sz="1400" dirty="0" err="1">
                <a:solidFill>
                  <a:schemeClr val="bg1"/>
                </a:solidFill>
              </a:rPr>
              <a:t>por</a:t>
            </a:r>
            <a:r>
              <a:rPr lang="en-GB" sz="1400" dirty="0">
                <a:solidFill>
                  <a:schemeClr val="bg1"/>
                </a:solidFill>
              </a:rPr>
              <a:t> </a:t>
            </a:r>
            <a:r>
              <a:rPr lang="en-GB" sz="1400" dirty="0" err="1">
                <a:solidFill>
                  <a:schemeClr val="bg1"/>
                </a:solidFill>
              </a:rPr>
              <a:t>mes</a:t>
            </a:r>
            <a:r>
              <a:rPr lang="en-GB" sz="1400" dirty="0">
                <a:solidFill>
                  <a:schemeClr val="bg1"/>
                </a:solidFill>
              </a:rPr>
              <a:t>.</a:t>
            </a:r>
          </a:p>
          <a:p>
            <a:endParaRPr lang="en-GB" sz="1400" dirty="0">
              <a:solidFill>
                <a:schemeClr val="bg1"/>
              </a:solidFill>
            </a:endParaRP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a:t>
            </a:r>
            <a:r>
              <a:rPr lang="en-GB" sz="1400" dirty="0" err="1">
                <a:solidFill>
                  <a:schemeClr val="bg1"/>
                </a:solidFill>
              </a:rPr>
              <a:t>por</a:t>
            </a:r>
            <a:r>
              <a:rPr lang="en-GB" sz="1400" dirty="0">
                <a:solidFill>
                  <a:schemeClr val="bg1"/>
                </a:solidFill>
              </a:rPr>
              <a:t> </a:t>
            </a:r>
            <a:r>
              <a:rPr lang="en-GB" sz="1400" dirty="0" err="1">
                <a:solidFill>
                  <a:schemeClr val="bg1"/>
                </a:solidFill>
              </a:rPr>
              <a:t>mes</a:t>
            </a:r>
            <a:r>
              <a:rPr lang="en-GB" sz="1400" dirty="0">
                <a:solidFill>
                  <a:schemeClr val="bg1"/>
                </a:solidFill>
              </a:rPr>
              <a:t>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dirty="0">
                <a:solidFill>
                  <a:schemeClr val="bg1"/>
                </a:solidFill>
                <a:latin typeface="+mj-lt"/>
              </a:rPr>
              <a:t>78,000</a:t>
            </a:r>
          </a:p>
          <a:p>
            <a:r>
              <a:rPr lang="en-GB" sz="2000" dirty="0">
                <a:solidFill>
                  <a:schemeClr val="bg1"/>
                </a:solidFill>
              </a:rPr>
              <a:t>Deployments </a:t>
            </a:r>
            <a:r>
              <a:rPr lang="en-GB" sz="2000" dirty="0" err="1">
                <a:solidFill>
                  <a:schemeClr val="bg1"/>
                </a:solidFill>
              </a:rPr>
              <a:t>por</a:t>
            </a:r>
            <a:r>
              <a:rPr lang="en-GB" sz="2000" dirty="0">
                <a:solidFill>
                  <a:schemeClr val="bg1"/>
                </a:solidFill>
              </a:rPr>
              <a:t> día</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a:t>
            </a:r>
            <a:r>
              <a:rPr lang="en-GB" sz="1400" dirty="0" err="1">
                <a:solidFill>
                  <a:schemeClr val="bg1"/>
                </a:solidFill>
              </a:rPr>
              <a:t>por</a:t>
            </a:r>
            <a:r>
              <a:rPr lang="en-GB" sz="1400" dirty="0">
                <a:solidFill>
                  <a:schemeClr val="bg1"/>
                </a:solidFill>
              </a:rPr>
              <a:t> </a:t>
            </a:r>
            <a:r>
              <a:rPr lang="en-GB" sz="1400" dirty="0" err="1">
                <a:solidFill>
                  <a:schemeClr val="bg1"/>
                </a:solidFill>
              </a:rPr>
              <a:t>mes</a:t>
            </a:r>
            <a:endParaRPr lang="en-GB" sz="1400" dirty="0">
              <a:solidFill>
                <a:schemeClr val="bg1"/>
              </a:solidFill>
            </a:endParaRP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dirty="0">
                <a:solidFill>
                  <a:schemeClr val="bg1"/>
                </a:solidFill>
                <a:latin typeface="+mj-lt"/>
              </a:rPr>
              <a:t>500m</a:t>
            </a:r>
            <a:r>
              <a:rPr lang="en-GB" sz="4800" dirty="0">
                <a:solidFill>
                  <a:schemeClr val="bg1"/>
                </a:solidFill>
              </a:rPr>
              <a:t> </a:t>
            </a:r>
            <a:r>
              <a:rPr lang="en-GB" sz="1400" dirty="0">
                <a:solidFill>
                  <a:schemeClr val="bg1"/>
                </a:solidFill>
              </a:rPr>
              <a:t>Test executions </a:t>
            </a:r>
            <a:r>
              <a:rPr lang="en-GB" sz="1400" dirty="0" err="1">
                <a:solidFill>
                  <a:schemeClr val="bg1"/>
                </a:solidFill>
              </a:rPr>
              <a:t>por</a:t>
            </a:r>
            <a:r>
              <a:rPr lang="en-GB" sz="1400" dirty="0">
                <a:solidFill>
                  <a:schemeClr val="bg1"/>
                </a:solidFill>
              </a:rPr>
              <a:t> día </a:t>
            </a:r>
          </a:p>
          <a:p>
            <a:endParaRPr lang="en-US" sz="1400" dirty="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dirty="0">
                <a:solidFill>
                  <a:schemeClr val="bg1"/>
                </a:solidFill>
                <a:latin typeface="+mj-lt"/>
              </a:rPr>
              <a:t>500k</a:t>
            </a:r>
          </a:p>
          <a:p>
            <a:r>
              <a:rPr lang="en-GB" sz="1400" dirty="0">
                <a:solidFill>
                  <a:schemeClr val="bg1"/>
                </a:solidFill>
              </a:rPr>
              <a:t>Work items </a:t>
            </a:r>
            <a:r>
              <a:rPr lang="en-GB" sz="1400" dirty="0" err="1">
                <a:solidFill>
                  <a:schemeClr val="bg1"/>
                </a:solidFill>
              </a:rPr>
              <a:t>actualizados</a:t>
            </a:r>
            <a:r>
              <a:rPr lang="en-GB" sz="1400" dirty="0">
                <a:solidFill>
                  <a:schemeClr val="bg1"/>
                </a:solidFill>
              </a:rPr>
              <a:t> </a:t>
            </a:r>
            <a:r>
              <a:rPr lang="en-GB" sz="1400" dirty="0" err="1">
                <a:solidFill>
                  <a:schemeClr val="bg1"/>
                </a:solidFill>
              </a:rPr>
              <a:t>por</a:t>
            </a:r>
            <a:r>
              <a:rPr lang="en-GB" sz="1400" dirty="0">
                <a:solidFill>
                  <a:schemeClr val="bg1"/>
                </a:solidFill>
              </a:rPr>
              <a:t> día</a:t>
            </a:r>
            <a:endParaRPr lang="en-US" sz="1400" dirty="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dirty="0">
                <a:solidFill>
                  <a:schemeClr val="bg1"/>
                </a:solidFill>
                <a:latin typeface="+mj-lt"/>
              </a:rPr>
              <a:t>5m</a:t>
            </a:r>
          </a:p>
          <a:p>
            <a:r>
              <a:rPr lang="en-GB" sz="1400" dirty="0">
                <a:solidFill>
                  <a:schemeClr val="bg1"/>
                </a:solidFill>
              </a:rPr>
              <a:t>Work items vistos </a:t>
            </a:r>
            <a:r>
              <a:rPr lang="en-GB" sz="1400" dirty="0" err="1">
                <a:solidFill>
                  <a:schemeClr val="bg1"/>
                </a:solidFill>
              </a:rPr>
              <a:t>por</a:t>
            </a:r>
            <a:r>
              <a:rPr lang="en-GB" sz="1400" dirty="0">
                <a:solidFill>
                  <a:schemeClr val="bg1"/>
                </a:solidFill>
              </a:rPr>
              <a:t> día</a:t>
            </a:r>
            <a:endParaRPr lang="en-US" sz="3600" dirty="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646331"/>
          </a:xfrm>
          <a:prstGeom prst="rect">
            <a:avLst/>
          </a:prstGeom>
        </p:spPr>
        <p:txBody>
          <a:bodyPr wrap="square" lIns="0" rIns="0">
            <a:spAutoFit/>
          </a:bodyPr>
          <a:lstStyle/>
          <a:p>
            <a:r>
              <a:rPr lang="en-US" sz="1800" kern="0">
                <a:cs typeface="Segoe UI Semilight" panose="020B0402040204020203" pitchFamily="34" charset="0"/>
              </a:rPr>
              <a:t>Azure DevOps es la cadena de herramientas elegida por la ingeniería de Microsoft, con más de 90.000 usuarios internos</a:t>
            </a:r>
            <a:endParaRPr lang="en-US" sz="1800" dirty="0"/>
          </a:p>
        </p:txBody>
      </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466112"/>
          </a:xfrm>
          <a:prstGeom prst="rect">
            <a:avLst/>
          </a:prstGeom>
          <a:noFill/>
        </p:spPr>
        <p:txBody>
          <a:bodyPr wrap="square" lIns="182880" tIns="146304" rIns="182880" bIns="146304" rtlCol="0">
            <a:spAutoFit/>
          </a:bodyPr>
          <a:lstStyle/>
          <a:p>
            <a:pPr>
              <a:spcAft>
                <a:spcPts val="3600"/>
              </a:spcAft>
            </a:pPr>
            <a:r>
              <a:rPr lang="en-GB" sz="1800"/>
              <a:t>Planifique de forma más inteligente, colabore mejor y envíe más rápido con un conjunto de servicios de desarrollo modernos
Cualquier desarrollador, cualquier plataforma, cualquier nube. Soporte completo para nube híbrida, local y contenedores.
Use todos los servicios de Azure DevOps o elija exactamente lo que necesita para complementar sus flujos de trabajo existentes
Las mejores compilaciones de su clase para código abierto. Minutos de compilación ilimitados gratuitos para proyectos públicos y hasta 10 trabajos simultáneos gratuitos en Windows, Linux y macOS
Comience de forma gratuita para equipos pequeños, escala para respaldar a las empresas más grandes</a:t>
            </a:r>
            <a:endParaRPr lang="en-GB" sz="1800" dirty="0"/>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dirty="0">
                <a:solidFill>
                  <a:schemeClr val="tx1"/>
                </a:solidFill>
                <a:latin typeface="+mj-lt"/>
              </a:rPr>
              <a:t>10 </a:t>
            </a:r>
            <a:r>
              <a:rPr lang="en-GB" dirty="0" err="1">
                <a:solidFill>
                  <a:schemeClr val="tx1"/>
                </a:solidFill>
                <a:latin typeface="+mj-lt"/>
              </a:rPr>
              <a:t>trabajos</a:t>
            </a:r>
            <a:r>
              <a:rPr lang="en-GB" dirty="0">
                <a:solidFill>
                  <a:schemeClr val="tx1"/>
                </a:solidFill>
                <a:latin typeface="+mj-lt"/>
              </a:rPr>
              <a:t> </a:t>
            </a:r>
            <a:r>
              <a:rPr lang="en-GB" dirty="0" err="1">
                <a:solidFill>
                  <a:schemeClr val="tx1"/>
                </a:solidFill>
                <a:latin typeface="+mj-lt"/>
              </a:rPr>
              <a:t>paralelos</a:t>
            </a:r>
            <a:r>
              <a:rPr lang="en-GB" dirty="0">
                <a:solidFill>
                  <a:schemeClr val="tx1"/>
                </a:solidFill>
                <a:latin typeface="+mj-lt"/>
              </a:rPr>
              <a:t> con </a:t>
            </a:r>
            <a:r>
              <a:rPr lang="en-GB" dirty="0" err="1">
                <a:solidFill>
                  <a:schemeClr val="tx1"/>
                </a:solidFill>
                <a:latin typeface="+mj-lt"/>
              </a:rPr>
              <a:t>minutos</a:t>
            </a:r>
            <a:r>
              <a:rPr lang="en-GB" dirty="0">
                <a:solidFill>
                  <a:schemeClr val="tx1"/>
                </a:solidFill>
                <a:latin typeface="+mj-lt"/>
              </a:rPr>
              <a:t> </a:t>
            </a:r>
            <a:r>
              <a:rPr lang="en-GB" dirty="0" err="1">
                <a:solidFill>
                  <a:schemeClr val="tx1"/>
                </a:solidFill>
                <a:latin typeface="+mj-lt"/>
              </a:rPr>
              <a:t>ilimitados</a:t>
            </a:r>
            <a:r>
              <a:rPr lang="en-GB" dirty="0">
                <a:solidFill>
                  <a:schemeClr val="tx1"/>
                </a:solidFill>
                <a:latin typeface="+mj-lt"/>
              </a:rPr>
              <a:t> para CI/</a:t>
            </a:r>
            <a:r>
              <a:rPr lang="en-GB" dirty="0" err="1">
                <a:solidFill>
                  <a:schemeClr val="tx1"/>
                </a:solidFill>
                <a:latin typeface="+mj-lt"/>
              </a:rPr>
              <a:t>CDAzure</a:t>
            </a:r>
            <a:r>
              <a:rPr lang="en-GB" dirty="0">
                <a:solidFill>
                  <a:schemeClr val="tx1"/>
                </a:solidFill>
                <a:latin typeface="+mj-lt"/>
              </a:rPr>
              <a:t> </a:t>
            </a:r>
            <a:r>
              <a:rPr lang="en-GB" b="0" dirty="0">
                <a:solidFill>
                  <a:schemeClr val="tx1"/>
                </a:solidFill>
                <a:latin typeface="+mj-lt"/>
              </a:rPr>
              <a:t>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vert="horz" wrap="square" lIns="108000" tIns="144000" rIns="108000" bIns="0" rtlCol="0" anchor="t">
            <a:noAutofit/>
          </a:bodyPr>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private Git repos </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cs typeface="Segoe UI"/>
              </a:rPr>
              <a:t>Load testing (20,000 VUMs/month)</a:t>
            </a:r>
            <a:endParaRPr lang="en-GB" b="0" dirty="0">
              <a:solidFill>
                <a:schemeClr val="tx1"/>
              </a:solidFill>
            </a:endParaRPr>
          </a:p>
          <a:p>
            <a:pPr marL="177800" indent="-177800">
              <a:buFont typeface="Arial" panose="020B0604020202020204" pitchFamily="34" charset="0"/>
              <a:buChar char="•"/>
            </a:pPr>
            <a:r>
              <a:rPr lang="en-GB" b="0" dirty="0">
                <a:solidFill>
                  <a:schemeClr val="tx1"/>
                </a:solidFill>
              </a:rPr>
              <a:t>Unlimited stakeholders</a:t>
            </a:r>
            <a:endParaRPr lang="en-US" dirty="0">
              <a:solidFill>
                <a:schemeClr val="tx1"/>
              </a:solidFill>
            </a:endParaRPr>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vert="horz" wrap="square" lIns="108000" tIns="144000" rIns="108000" bIns="0" rtlCol="0" anchor="t">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cs typeface="Segoe UI Semibold"/>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private Git repos </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latin typeface="+mj-lt"/>
              </a:rPr>
              <a:t>Azure </a:t>
            </a:r>
            <a:r>
              <a:rPr lang="en-GB" b="0" err="1">
                <a:solidFill>
                  <a:schemeClr val="tx1"/>
                </a:solidFill>
                <a:latin typeface="+mj-lt"/>
              </a:rPr>
              <a:t>Artifacts</a:t>
            </a:r>
            <a:r>
              <a:rPr lang="en-GB" b="0" dirty="0">
                <a:solidFill>
                  <a:schemeClr val="tx1"/>
                </a:solidFill>
              </a:rPr>
              <a:t>: package management</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cs typeface="Segoe UI"/>
              </a:rPr>
              <a:t>Load testing (20,000 VUMs/month)</a:t>
            </a:r>
          </a:p>
          <a:p>
            <a:pPr marL="177800" indent="-177800">
              <a:buFont typeface="Arial" panose="020B0604020202020204" pitchFamily="34" charset="0"/>
              <a:buChar char="•"/>
            </a:pPr>
            <a:r>
              <a:rPr lang="en-GB" b="0" dirty="0">
                <a:solidFill>
                  <a:schemeClr val="tx1"/>
                </a:solidFill>
              </a:rPr>
              <a:t>Unlimited stakeholders</a:t>
            </a:r>
            <a:endParaRPr lang="en-GB" dirty="0">
              <a:solidFill>
                <a:schemeClr val="tx1"/>
              </a:solidFill>
            </a:endParaRPr>
          </a:p>
          <a:p>
            <a:pPr marL="177800" indent="-177800">
              <a:buFont typeface="Arial" panose="020B0604020202020204" pitchFamily="34" charset="0"/>
              <a:buChar char="•"/>
            </a:pPr>
            <a:r>
              <a:rPr lang="en-GB" b="0" dirty="0">
                <a:solidFill>
                  <a:schemeClr val="tx1"/>
                </a:solidFill>
              </a:rPr>
              <a:t>Visual Studio </a:t>
            </a:r>
            <a:r>
              <a:rPr lang="en-GB" b="0" dirty="0">
                <a:solidFill>
                  <a:schemeClr val="tx1"/>
                </a:solidFill>
                <a:cs typeface="Segoe UI"/>
              </a:rPr>
              <a:t>subscribers included free</a:t>
            </a:r>
            <a:endParaRPr lang="en-GB">
              <a:solidFill>
                <a:schemeClr val="tx1"/>
              </a:solidFill>
              <a:cs typeface="Segoe UI"/>
            </a:endParaRP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t>
            </a:r>
            <a:r>
              <a:rPr lang="en-GB" sz="1050" dirty="0" err="1"/>
              <a:t>Artifacts</a:t>
            </a:r>
            <a:r>
              <a:rPr lang="en-GB" sz="1050" dirty="0"/>
              <a:t> users free. Pipelines with unlimited minutes, Test Plans users and additional </a:t>
            </a:r>
            <a:r>
              <a:rPr lang="en-GB" sz="1050" dirty="0" err="1"/>
              <a:t>Artifacts</a:t>
            </a:r>
            <a:r>
              <a:rPr lang="en-GB" sz="1050" dirty="0"/>
              <a:t>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72282-B58E-74DD-F9A3-2A4C72F2D333}"/>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B925FDE5-8B37-1355-E592-D2666D9668B8}"/>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572000" y="0"/>
            <a:ext cx="7864475" cy="6994525"/>
          </a:xfrm>
          <a:prstGeom prst="rect">
            <a:avLst/>
          </a:prstGeom>
        </p:spPr>
      </p:pic>
      <p:sp>
        <p:nvSpPr>
          <p:cNvPr id="5" name="Text Placeholder 4">
            <a:extLst>
              <a:ext uri="{FF2B5EF4-FFF2-40B4-BE49-F238E27FC236}">
                <a16:creationId xmlns:a16="http://schemas.microsoft.com/office/drawing/2014/main" id="{E9CEA60E-CD69-B306-15FF-FAC9C6CF8A60}"/>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Realice</a:t>
            </a:r>
            <a:r>
              <a:rPr lang="en-GB" sz="1800" dirty="0">
                <a:solidFill>
                  <a:schemeClr val="tx1">
                    <a:lumMod val="65000"/>
                    <a:lumOff val="35000"/>
                  </a:schemeClr>
                </a:solidFill>
              </a:rPr>
              <a:t> un </a:t>
            </a:r>
            <a:r>
              <a:rPr lang="en-GB" sz="1800" dirty="0" err="1">
                <a:solidFill>
                  <a:schemeClr val="tx1">
                    <a:lumMod val="65000"/>
                    <a:lumOff val="35000"/>
                  </a:schemeClr>
                </a:solidFill>
              </a:rPr>
              <a:t>seguimiento</a:t>
            </a:r>
            <a:r>
              <a:rPr lang="en-GB" sz="1800" dirty="0">
                <a:solidFill>
                  <a:schemeClr val="tx1">
                    <a:lumMod val="65000"/>
                    <a:lumOff val="35000"/>
                  </a:schemeClr>
                </a:solidFill>
              </a:rPr>
              <a:t> del </a:t>
            </a:r>
            <a:r>
              <a:rPr lang="en-GB" sz="1800" dirty="0" err="1">
                <a:solidFill>
                  <a:schemeClr val="tx1">
                    <a:lumMod val="65000"/>
                    <a:lumOff val="35000"/>
                  </a:schemeClr>
                </a:solidFill>
              </a:rPr>
              <a:t>trabajo</a:t>
            </a:r>
            <a:r>
              <a:rPr lang="en-GB" sz="1800" dirty="0">
                <a:solidFill>
                  <a:schemeClr val="tx1">
                    <a:lumMod val="65000"/>
                    <a:lumOff val="35000"/>
                  </a:schemeClr>
                </a:solidFill>
              </a:rPr>
              <a:t> con </a:t>
            </a:r>
            <a:r>
              <a:rPr lang="en-GB" sz="1800" dirty="0" err="1">
                <a:solidFill>
                  <a:schemeClr val="tx1">
                    <a:lumMod val="65000"/>
                    <a:lumOff val="35000"/>
                  </a:schemeClr>
                </a:solidFill>
              </a:rPr>
              <a:t>paneles</a:t>
            </a:r>
            <a:r>
              <a:rPr lang="en-GB" sz="1800" dirty="0">
                <a:solidFill>
                  <a:schemeClr val="tx1">
                    <a:lumMod val="65000"/>
                    <a:lumOff val="35000"/>
                  </a:schemeClr>
                </a:solidFill>
              </a:rPr>
              <a:t> Kanban, </a:t>
            </a:r>
            <a:r>
              <a:rPr lang="en-GB" sz="1800" dirty="0" err="1">
                <a:solidFill>
                  <a:schemeClr val="tx1">
                    <a:lumMod val="65000"/>
                    <a:lumOff val="35000"/>
                  </a:schemeClr>
                </a:solidFill>
              </a:rPr>
              <a:t>trabajos</a:t>
            </a:r>
            <a:r>
              <a:rPr lang="en-GB" sz="1800" dirty="0">
                <a:solidFill>
                  <a:schemeClr val="tx1">
                    <a:lumMod val="65000"/>
                    <a:lumOff val="35000"/>
                  </a:schemeClr>
                </a:solidFill>
              </a:rPr>
              <a:t> </a:t>
            </a:r>
            <a:r>
              <a:rPr lang="en-GB" sz="1800" dirty="0" err="1">
                <a:solidFill>
                  <a:schemeClr val="tx1">
                    <a:lumMod val="65000"/>
                    <a:lumOff val="35000"/>
                  </a:schemeClr>
                </a:solidFill>
              </a:rPr>
              <a:t>pendientes</a:t>
            </a:r>
            <a:r>
              <a:rPr lang="en-GB" sz="1800" dirty="0">
                <a:solidFill>
                  <a:schemeClr val="tx1">
                    <a:lumMod val="65000"/>
                    <a:lumOff val="35000"/>
                  </a:schemeClr>
                </a:solidFill>
              </a:rPr>
              <a:t>, </a:t>
            </a:r>
            <a:r>
              <a:rPr lang="en-GB" sz="1800" dirty="0" err="1">
                <a:solidFill>
                  <a:schemeClr val="tx1">
                    <a:lumMod val="65000"/>
                    <a:lumOff val="35000"/>
                  </a:schemeClr>
                </a:solidFill>
              </a:rPr>
              <a:t>paneles</a:t>
            </a:r>
            <a:r>
              <a:rPr lang="en-GB" sz="1800" dirty="0">
                <a:solidFill>
                  <a:schemeClr val="tx1">
                    <a:lumMod val="65000"/>
                    <a:lumOff val="35000"/>
                  </a:schemeClr>
                </a:solidFill>
              </a:rPr>
              <a:t> de </a:t>
            </a:r>
            <a:r>
              <a:rPr lang="en-GB" sz="1800" dirty="0" err="1">
                <a:solidFill>
                  <a:schemeClr val="tx1">
                    <a:lumMod val="65000"/>
                    <a:lumOff val="35000"/>
                  </a:schemeClr>
                </a:solidFill>
              </a:rPr>
              <a:t>equipo</a:t>
            </a:r>
            <a:r>
              <a:rPr lang="en-GB" sz="1800" dirty="0">
                <a:solidFill>
                  <a:schemeClr val="tx1">
                    <a:lumMod val="65000"/>
                    <a:lumOff val="35000"/>
                  </a:schemeClr>
                </a:solidFill>
              </a:rPr>
              <a:t> e </a:t>
            </a:r>
            <a:r>
              <a:rPr lang="en-GB" sz="1800" dirty="0" err="1">
                <a:solidFill>
                  <a:schemeClr val="tx1">
                    <a:lumMod val="65000"/>
                    <a:lumOff val="35000"/>
                  </a:schemeClr>
                </a:solidFill>
              </a:rPr>
              <a:t>informes</a:t>
            </a:r>
            <a:r>
              <a:rPr lang="en-GB" sz="1800" dirty="0">
                <a:solidFill>
                  <a:schemeClr val="tx1">
                    <a:lumMod val="65000"/>
                    <a:lumOff val="35000"/>
                  </a:schemeClr>
                </a:solidFill>
              </a:rPr>
              <a:t> </a:t>
            </a:r>
            <a:r>
              <a:rPr lang="en-GB" sz="1800" dirty="0" err="1">
                <a:solidFill>
                  <a:schemeClr val="tx1">
                    <a:lumMod val="65000"/>
                    <a:lumOff val="35000"/>
                  </a:schemeClr>
                </a:solidFill>
              </a:rPr>
              <a:t>personalizados</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59A3529D-145B-C5E4-90A3-BB2F0E735336}"/>
              </a:ext>
            </a:extLst>
          </p:cNvPr>
          <p:cNvSpPr>
            <a:spLocks noGrp="1"/>
          </p:cNvSpPr>
          <p:nvPr>
            <p:ph type="title"/>
          </p:nvPr>
        </p:nvSpPr>
        <p:spPr/>
        <p:txBody>
          <a:bodyPr/>
          <a:lstStyle/>
          <a:p>
            <a:r>
              <a:rPr lang="en-US" dirty="0">
                <a:solidFill>
                  <a:srgbClr val="0A8C76"/>
                </a:solidFill>
              </a:rPr>
              <a:t>Azure Boards</a:t>
            </a:r>
          </a:p>
        </p:txBody>
      </p:sp>
      <p:sp>
        <p:nvSpPr>
          <p:cNvPr id="28" name="Text Placeholder 3">
            <a:extLst>
              <a:ext uri="{FF2B5EF4-FFF2-40B4-BE49-F238E27FC236}">
                <a16:creationId xmlns:a16="http://schemas.microsoft.com/office/drawing/2014/main" id="{0FE838C0-067A-4C38-17C8-AA729C77F94A}"/>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C5699188-D1AE-A53F-66B0-72C361A91125}"/>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001370B7-1079-8153-CB50-2F299251F460}"/>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82DFF206-CFD2-A130-FB66-A5173877DA59}"/>
              </a:ext>
            </a:extLst>
          </p:cNvPr>
          <p:cNvSpPr txBox="1"/>
          <p:nvPr/>
        </p:nvSpPr>
        <p:spPr>
          <a:xfrm>
            <a:off x="1065722" y="2062760"/>
            <a:ext cx="7163878"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Conectados</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desde</a:t>
            </a:r>
            <a:r>
              <a:rPr lang="en-GB" sz="1800" dirty="0">
                <a:solidFill>
                  <a:schemeClr val="tx1">
                    <a:lumMod val="65000"/>
                    <a:lumOff val="35000"/>
                  </a:schemeClr>
                </a:solidFill>
                <a:latin typeface="+mj-lt"/>
              </a:rPr>
              <a:t> la idea hasta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lanzamiento</a:t>
            </a:r>
            <a:endParaRPr lang="en-GB" sz="1800" dirty="0">
              <a:solidFill>
                <a:schemeClr val="tx1">
                  <a:lumMod val="65000"/>
                  <a:lumOff val="35000"/>
                </a:schemeClr>
              </a:solidFill>
              <a:latin typeface="+mj-lt"/>
            </a:endParaRPr>
          </a:p>
        </p:txBody>
      </p:sp>
      <p:sp>
        <p:nvSpPr>
          <p:cNvPr id="35" name="TextBox 34">
            <a:extLst>
              <a:ext uri="{FF2B5EF4-FFF2-40B4-BE49-F238E27FC236}">
                <a16:creationId xmlns:a16="http://schemas.microsoft.com/office/drawing/2014/main" id="{67004BD9-FEB8-B622-AB52-B9BAB6BE5259}"/>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Realice</a:t>
            </a:r>
            <a:r>
              <a:rPr lang="en-GB" sz="1200" dirty="0">
                <a:solidFill>
                  <a:srgbClr val="595959"/>
                </a:solidFill>
              </a:rPr>
              <a:t> un </a:t>
            </a:r>
            <a:r>
              <a:rPr lang="en-GB" sz="1200" dirty="0" err="1">
                <a:solidFill>
                  <a:srgbClr val="595959"/>
                </a:solidFill>
              </a:rPr>
              <a:t>seguimiento</a:t>
            </a:r>
            <a:r>
              <a:rPr lang="en-GB" sz="1200" dirty="0">
                <a:solidFill>
                  <a:srgbClr val="595959"/>
                </a:solidFill>
              </a:rPr>
              <a:t> de </a:t>
            </a:r>
            <a:r>
              <a:rPr lang="en-GB" sz="1200" dirty="0" err="1">
                <a:solidFill>
                  <a:srgbClr val="595959"/>
                </a:solidFill>
              </a:rPr>
              <a:t>todas</a:t>
            </a:r>
            <a:r>
              <a:rPr lang="en-GB" sz="1200" dirty="0">
                <a:solidFill>
                  <a:srgbClr val="595959"/>
                </a:solidFill>
              </a:rPr>
              <a:t> sus ideas </a:t>
            </a:r>
            <a:r>
              <a:rPr lang="en-GB" sz="1200" dirty="0" err="1">
                <a:solidFill>
                  <a:srgbClr val="595959"/>
                </a:solidFill>
              </a:rPr>
              <a:t>en</a:t>
            </a:r>
            <a:r>
              <a:rPr lang="en-GB" sz="1200" dirty="0">
                <a:solidFill>
                  <a:srgbClr val="595959"/>
                </a:solidFill>
              </a:rPr>
              <a:t> </a:t>
            </a:r>
            <a:r>
              <a:rPr lang="en-GB" sz="1200" dirty="0" err="1">
                <a:solidFill>
                  <a:srgbClr val="595959"/>
                </a:solidFill>
              </a:rPr>
              <a:t>cada</a:t>
            </a:r>
            <a:r>
              <a:rPr lang="en-GB" sz="1200" dirty="0">
                <a:solidFill>
                  <a:srgbClr val="595959"/>
                </a:solidFill>
              </a:rPr>
              <a:t> </a:t>
            </a:r>
            <a:r>
              <a:rPr lang="en-GB" sz="1200" dirty="0" err="1">
                <a:solidFill>
                  <a:srgbClr val="595959"/>
                </a:solidFill>
              </a:rPr>
              <a:t>etapa</a:t>
            </a:r>
            <a:r>
              <a:rPr lang="en-GB" sz="1200" dirty="0">
                <a:solidFill>
                  <a:srgbClr val="595959"/>
                </a:solidFill>
              </a:rPr>
              <a:t> de </a:t>
            </a:r>
            <a:r>
              <a:rPr lang="en-GB" sz="1200" dirty="0" err="1">
                <a:solidFill>
                  <a:srgbClr val="595959"/>
                </a:solidFill>
              </a:rPr>
              <a:t>desarrollo</a:t>
            </a:r>
            <a:r>
              <a:rPr lang="en-GB" sz="1200" dirty="0">
                <a:solidFill>
                  <a:srgbClr val="595959"/>
                </a:solidFill>
              </a:rPr>
              <a:t> y </a:t>
            </a:r>
            <a:r>
              <a:rPr lang="en-GB" sz="1200" dirty="0" err="1">
                <a:solidFill>
                  <a:srgbClr val="595959"/>
                </a:solidFill>
              </a:rPr>
              <a:t>mantenga</a:t>
            </a:r>
            <a:r>
              <a:rPr lang="en-GB" sz="1200" dirty="0">
                <a:solidFill>
                  <a:srgbClr val="595959"/>
                </a:solidFill>
              </a:rPr>
              <a:t> a </a:t>
            </a:r>
            <a:r>
              <a:rPr lang="en-GB" sz="1200" dirty="0" err="1">
                <a:solidFill>
                  <a:srgbClr val="595959"/>
                </a:solidFill>
              </a:rPr>
              <a:t>su</a:t>
            </a:r>
            <a:r>
              <a:rPr lang="en-GB" sz="1200" dirty="0">
                <a:solidFill>
                  <a:srgbClr val="595959"/>
                </a:solidFill>
              </a:rPr>
              <a:t> </a:t>
            </a:r>
            <a:r>
              <a:rPr lang="en-GB" sz="1200" dirty="0" err="1">
                <a:solidFill>
                  <a:srgbClr val="595959"/>
                </a:solidFill>
              </a:rPr>
              <a:t>equipo</a:t>
            </a:r>
            <a:r>
              <a:rPr lang="en-GB" sz="1200" dirty="0">
                <a:solidFill>
                  <a:srgbClr val="595959"/>
                </a:solidFill>
              </a:rPr>
              <a:t> </a:t>
            </a:r>
            <a:r>
              <a:rPr lang="en-GB" sz="1200" dirty="0" err="1">
                <a:solidFill>
                  <a:srgbClr val="595959"/>
                </a:solidFill>
              </a:rPr>
              <a:t>alineado</a:t>
            </a:r>
            <a:r>
              <a:rPr lang="en-GB" sz="1200" dirty="0">
                <a:solidFill>
                  <a:srgbClr val="595959"/>
                </a:solidFill>
              </a:rPr>
              <a:t> con </a:t>
            </a:r>
            <a:r>
              <a:rPr lang="en-GB" sz="1200" dirty="0" err="1">
                <a:solidFill>
                  <a:srgbClr val="595959"/>
                </a:solidFill>
              </a:rPr>
              <a:t>todos</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cambios</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vinculados</a:t>
            </a:r>
            <a:r>
              <a:rPr lang="en-GB" sz="1200" dirty="0">
                <a:solidFill>
                  <a:srgbClr val="595959"/>
                </a:solidFill>
              </a:rPr>
              <a:t> </a:t>
            </a:r>
            <a:r>
              <a:rPr lang="en-GB" sz="1200" dirty="0" err="1">
                <a:solidFill>
                  <a:srgbClr val="595959"/>
                </a:solidFill>
              </a:rPr>
              <a:t>directamente</a:t>
            </a:r>
            <a:r>
              <a:rPr lang="en-GB" sz="1200" dirty="0">
                <a:solidFill>
                  <a:srgbClr val="595959"/>
                </a:solidFill>
              </a:rPr>
              <a:t> a </a:t>
            </a:r>
            <a:r>
              <a:rPr lang="en-GB" sz="1200" dirty="0" err="1">
                <a:solidFill>
                  <a:srgbClr val="595959"/>
                </a:solidFill>
              </a:rPr>
              <a:t>los</a:t>
            </a:r>
            <a:r>
              <a:rPr lang="en-GB" sz="1200" dirty="0">
                <a:solidFill>
                  <a:srgbClr val="595959"/>
                </a:solidFill>
              </a:rPr>
              <a:t> </a:t>
            </a:r>
            <a:r>
              <a:rPr lang="en-GB" sz="1200" dirty="0" err="1">
                <a:solidFill>
                  <a:srgbClr val="595959"/>
                </a:solidFill>
              </a:rPr>
              <a:t>elementos</a:t>
            </a:r>
            <a:r>
              <a:rPr lang="en-GB" sz="1200" dirty="0">
                <a:solidFill>
                  <a:srgbClr val="595959"/>
                </a:solidFill>
              </a:rPr>
              <a:t> de </a:t>
            </a:r>
            <a:r>
              <a:rPr lang="en-GB" sz="1200" dirty="0" err="1">
                <a:solidFill>
                  <a:srgbClr val="595959"/>
                </a:solidFill>
              </a:rPr>
              <a:t>trabajo</a:t>
            </a:r>
            <a:r>
              <a:rPr lang="en-GB" sz="1200" dirty="0">
                <a:solidFill>
                  <a:srgbClr val="595959"/>
                </a:solidFill>
              </a:rPr>
              <a:t>.</a:t>
            </a:r>
            <a:endParaRPr lang="en-US" sz="1200" dirty="0">
              <a:solidFill>
                <a:srgbClr val="595959"/>
              </a:solidFill>
            </a:endParaRPr>
          </a:p>
        </p:txBody>
      </p:sp>
      <p:sp>
        <p:nvSpPr>
          <p:cNvPr id="36" name="TextBox 35">
            <a:extLst>
              <a:ext uri="{FF2B5EF4-FFF2-40B4-BE49-F238E27FC236}">
                <a16:creationId xmlns:a16="http://schemas.microsoft.com/office/drawing/2014/main" id="{07DC157F-75AA-E82C-91C8-8A27A84A28CF}"/>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Listo</a:t>
            </a:r>
            <a:r>
              <a:rPr lang="en-GB" sz="1800" dirty="0">
                <a:solidFill>
                  <a:schemeClr val="tx1">
                    <a:lumMod val="65000"/>
                    <a:lumOff val="35000"/>
                  </a:schemeClr>
                </a:solidFill>
                <a:latin typeface="+mj-lt"/>
              </a:rPr>
              <a:t> para Scrum</a:t>
            </a:r>
          </a:p>
        </p:txBody>
      </p:sp>
      <p:sp>
        <p:nvSpPr>
          <p:cNvPr id="37" name="TextBox 36">
            <a:extLst>
              <a:ext uri="{FF2B5EF4-FFF2-40B4-BE49-F238E27FC236}">
                <a16:creationId xmlns:a16="http://schemas.microsoft.com/office/drawing/2014/main" id="{5DB1686F-4B41-AEBD-B2FD-6439976D1D09}"/>
              </a:ext>
            </a:extLst>
          </p:cNvPr>
          <p:cNvSpPr txBox="1"/>
          <p:nvPr/>
        </p:nvSpPr>
        <p:spPr>
          <a:xfrm>
            <a:off x="1065722" y="364847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Utilice</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tableros</a:t>
            </a:r>
            <a:r>
              <a:rPr lang="en-GB" sz="1200" dirty="0">
                <a:solidFill>
                  <a:srgbClr val="595959"/>
                </a:solidFill>
              </a:rPr>
              <a:t> de scrum </a:t>
            </a:r>
            <a:r>
              <a:rPr lang="en-GB" sz="1200" dirty="0" err="1">
                <a:solidFill>
                  <a:srgbClr val="595959"/>
                </a:solidFill>
              </a:rPr>
              <a:t>integrados</a:t>
            </a:r>
            <a:r>
              <a:rPr lang="en-GB" sz="1200" dirty="0">
                <a:solidFill>
                  <a:srgbClr val="595959"/>
                </a:solidFill>
              </a:rPr>
              <a:t> y las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planificación</a:t>
            </a:r>
            <a:r>
              <a:rPr lang="en-GB" sz="1200" dirty="0">
                <a:solidFill>
                  <a:srgbClr val="595959"/>
                </a:solidFill>
              </a:rPr>
              <a:t> para </a:t>
            </a:r>
            <a:r>
              <a:rPr lang="en-GB" sz="1200" dirty="0" err="1">
                <a:solidFill>
                  <a:srgbClr val="595959"/>
                </a:solidFill>
              </a:rPr>
              <a:t>ayudar</a:t>
            </a:r>
            <a:r>
              <a:rPr lang="en-GB" sz="1200" dirty="0">
                <a:solidFill>
                  <a:srgbClr val="595959"/>
                </a:solidFill>
              </a:rPr>
              <a:t> a sus </a:t>
            </a:r>
            <a:r>
              <a:rPr lang="en-GB" sz="1200" dirty="0" err="1">
                <a:solidFill>
                  <a:srgbClr val="595959"/>
                </a:solidFill>
              </a:rPr>
              <a:t>equipos</a:t>
            </a:r>
            <a:r>
              <a:rPr lang="en-GB" sz="1200" dirty="0">
                <a:solidFill>
                  <a:srgbClr val="595959"/>
                </a:solidFill>
              </a:rPr>
              <a:t> a </a:t>
            </a:r>
            <a:r>
              <a:rPr lang="en-GB" sz="1200" dirty="0" err="1">
                <a:solidFill>
                  <a:srgbClr val="595959"/>
                </a:solidFill>
              </a:rPr>
              <a:t>realizar</a:t>
            </a:r>
            <a:r>
              <a:rPr lang="en-GB" sz="1200" dirty="0">
                <a:solidFill>
                  <a:srgbClr val="595959"/>
                </a:solidFill>
              </a:rPr>
              <a:t> sprints, </a:t>
            </a:r>
            <a:r>
              <a:rPr lang="en-GB" sz="1200" dirty="0" err="1">
                <a:solidFill>
                  <a:srgbClr val="595959"/>
                </a:solidFill>
              </a:rPr>
              <a:t>reuniones</a:t>
            </a:r>
            <a:r>
              <a:rPr lang="en-GB" sz="1200" dirty="0">
                <a:solidFill>
                  <a:srgbClr val="595959"/>
                </a:solidFill>
              </a:rPr>
              <a:t> </a:t>
            </a:r>
            <a:r>
              <a:rPr lang="en-GB" sz="1200" dirty="0" err="1">
                <a:solidFill>
                  <a:srgbClr val="595959"/>
                </a:solidFill>
              </a:rPr>
              <a:t>rápidas</a:t>
            </a:r>
            <a:r>
              <a:rPr lang="en-GB" sz="1200" dirty="0">
                <a:solidFill>
                  <a:srgbClr val="595959"/>
                </a:solidFill>
              </a:rPr>
              <a:t> y </a:t>
            </a:r>
            <a:r>
              <a:rPr lang="en-GB" sz="1200" dirty="0" err="1">
                <a:solidFill>
                  <a:srgbClr val="595959"/>
                </a:solidFill>
              </a:rPr>
              <a:t>reuniones</a:t>
            </a:r>
            <a:r>
              <a:rPr lang="en-GB" sz="1200" dirty="0">
                <a:solidFill>
                  <a:srgbClr val="595959"/>
                </a:solidFill>
              </a:rPr>
              <a:t> de </a:t>
            </a:r>
            <a:r>
              <a:rPr lang="en-GB" sz="1200" dirty="0" err="1">
                <a:solidFill>
                  <a:srgbClr val="595959"/>
                </a:solidFill>
              </a:rPr>
              <a:t>planificación</a:t>
            </a:r>
            <a:r>
              <a:rPr lang="en-GB" sz="1200" dirty="0">
                <a:solidFill>
                  <a:srgbClr val="595959"/>
                </a:solidFill>
              </a:rPr>
              <a:t>.</a:t>
            </a:r>
            <a:endParaRPr lang="en-US" sz="1200" dirty="0">
              <a:solidFill>
                <a:srgbClr val="595959"/>
              </a:solidFill>
            </a:endParaRPr>
          </a:p>
        </p:txBody>
      </p:sp>
      <p:sp>
        <p:nvSpPr>
          <p:cNvPr id="38" name="Oval 37">
            <a:extLst>
              <a:ext uri="{FF2B5EF4-FFF2-40B4-BE49-F238E27FC236}">
                <a16:creationId xmlns:a16="http://schemas.microsoft.com/office/drawing/2014/main" id="{F6E2943D-613F-9175-5D15-ED9CAF8BBEC0}"/>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391B1F2-3855-2C9B-C84A-D9184960D8BD}"/>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7782F2DE-C926-29D3-E4DD-C1EB8648EBC7}"/>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Obtenga</a:t>
            </a:r>
            <a:r>
              <a:rPr lang="en-GB" sz="1200" dirty="0">
                <a:solidFill>
                  <a:srgbClr val="595959"/>
                </a:solidFill>
              </a:rPr>
              <a:t> </a:t>
            </a:r>
            <a:r>
              <a:rPr lang="en-GB" sz="1200" dirty="0" err="1">
                <a:solidFill>
                  <a:srgbClr val="595959"/>
                </a:solidFill>
              </a:rPr>
              <a:t>nuevos</a:t>
            </a:r>
            <a:r>
              <a:rPr lang="en-GB" sz="1200" dirty="0">
                <a:solidFill>
                  <a:srgbClr val="595959"/>
                </a:solidFill>
              </a:rPr>
              <a:t> </a:t>
            </a:r>
            <a:r>
              <a:rPr lang="en-GB" sz="1200" dirty="0" err="1">
                <a:solidFill>
                  <a:srgbClr val="595959"/>
                </a:solidFill>
              </a:rPr>
              <a:t>conocimientos</a:t>
            </a:r>
            <a:r>
              <a:rPr lang="en-GB" sz="1200" dirty="0">
                <a:solidFill>
                  <a:srgbClr val="595959"/>
                </a:solidFill>
              </a:rPr>
              <a:t> </a:t>
            </a:r>
            <a:r>
              <a:rPr lang="en-GB" sz="1200" dirty="0" err="1">
                <a:solidFill>
                  <a:srgbClr val="595959"/>
                </a:solidFill>
              </a:rPr>
              <a:t>sobre</a:t>
            </a:r>
            <a:r>
              <a:rPr lang="en-GB" sz="1200" dirty="0">
                <a:solidFill>
                  <a:srgbClr val="595959"/>
                </a:solidFill>
              </a:rPr>
              <a:t> la </a:t>
            </a:r>
            <a:r>
              <a:rPr lang="en-GB" sz="1200" dirty="0" err="1">
                <a:solidFill>
                  <a:srgbClr val="595959"/>
                </a:solidFill>
              </a:rPr>
              <a:t>salud</a:t>
            </a:r>
            <a:r>
              <a:rPr lang="en-GB" sz="1200" dirty="0">
                <a:solidFill>
                  <a:srgbClr val="595959"/>
                </a:solidFill>
              </a:rPr>
              <a:t> y </a:t>
            </a:r>
            <a:r>
              <a:rPr lang="en-GB" sz="1200" dirty="0" err="1">
                <a:solidFill>
                  <a:srgbClr val="595959"/>
                </a:solidFill>
              </a:rPr>
              <a:t>el</a:t>
            </a:r>
            <a:r>
              <a:rPr lang="en-GB" sz="1200" dirty="0">
                <a:solidFill>
                  <a:srgbClr val="595959"/>
                </a:solidFill>
              </a:rPr>
              <a:t> </a:t>
            </a:r>
            <a:r>
              <a:rPr lang="en-GB" sz="1200" dirty="0" err="1">
                <a:solidFill>
                  <a:srgbClr val="595959"/>
                </a:solidFill>
              </a:rPr>
              <a:t>estado</a:t>
            </a:r>
            <a:r>
              <a:rPr lang="en-GB" sz="1200" dirty="0">
                <a:solidFill>
                  <a:srgbClr val="595959"/>
                </a:solidFill>
              </a:rPr>
              <a:t> de </a:t>
            </a:r>
            <a:r>
              <a:rPr lang="en-GB" sz="1200" dirty="0" err="1">
                <a:solidFill>
                  <a:srgbClr val="595959"/>
                </a:solidFill>
              </a:rPr>
              <a:t>su</a:t>
            </a:r>
            <a:r>
              <a:rPr lang="en-GB" sz="1200" dirty="0">
                <a:solidFill>
                  <a:srgbClr val="595959"/>
                </a:solidFill>
              </a:rPr>
              <a:t> </a:t>
            </a:r>
            <a:r>
              <a:rPr lang="en-GB" sz="1200" dirty="0" err="1">
                <a:solidFill>
                  <a:srgbClr val="595959"/>
                </a:solidFill>
              </a:rPr>
              <a:t>proyecto</a:t>
            </a:r>
            <a:r>
              <a:rPr lang="en-GB" sz="1200" dirty="0">
                <a:solidFill>
                  <a:srgbClr val="595959"/>
                </a:solidFill>
              </a:rPr>
              <a:t> con </a:t>
            </a:r>
            <a:r>
              <a:rPr lang="en-GB" sz="1200" dirty="0" err="1">
                <a:solidFill>
                  <a:srgbClr val="595959"/>
                </a:solidFill>
              </a:rPr>
              <a:t>potentes</a:t>
            </a:r>
            <a:r>
              <a:rPr lang="en-GB" sz="1200" dirty="0">
                <a:solidFill>
                  <a:srgbClr val="595959"/>
                </a:solidFill>
              </a:rPr>
              <a:t>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análisis</a:t>
            </a:r>
            <a:r>
              <a:rPr lang="en-GB" sz="1200" dirty="0">
                <a:solidFill>
                  <a:srgbClr val="595959"/>
                </a:solidFill>
              </a:rPr>
              <a:t> y widgets de panel.</a:t>
            </a:r>
          </a:p>
        </p:txBody>
      </p:sp>
      <p:sp>
        <p:nvSpPr>
          <p:cNvPr id="41" name="Oval 40">
            <a:extLst>
              <a:ext uri="{FF2B5EF4-FFF2-40B4-BE49-F238E27FC236}">
                <a16:creationId xmlns:a16="http://schemas.microsoft.com/office/drawing/2014/main" id="{C456FF63-21F4-ED58-8AC9-09D653BDBE60}"/>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4E913D54-F679-4086-0AFA-1A31C182941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1D6FC5B7-1FEC-AE3D-DE3F-D8F63C063CF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BF0DD86A-D3C2-E0FD-39BD-555E3EC8592F}"/>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409D4813-C377-4969-E133-9C34EBEA6C06}"/>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15171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3B1C07-A35D-4BA7-B5C5-D328BE293125}"/>
              </a:ext>
            </a:extLst>
          </p:cNvPr>
          <p:cNvSpPr>
            <a:spLocks noGrp="1"/>
          </p:cNvSpPr>
          <p:nvPr>
            <p:ph sz="half" idx="1"/>
          </p:nvPr>
        </p:nvSpPr>
        <p:spPr>
          <a:xfrm>
            <a:off x="536055" y="1153577"/>
            <a:ext cx="5356324" cy="4617028"/>
          </a:xfrm>
        </p:spPr>
        <p:txBody>
          <a:bodyPr>
            <a:noAutofit/>
          </a:bodyPr>
          <a:lstStyle/>
          <a:p>
            <a:r>
              <a:rPr lang="es-ES" sz="2200" dirty="0"/>
              <a:t>El Backlog corresponde a su plan de proyecto, la hoja de ruta para lo que el equipo planea entregar.</a:t>
            </a:r>
          </a:p>
          <a:p>
            <a:r>
              <a:rPr lang="es-ES" sz="2200" dirty="0"/>
              <a:t>Se puede crear un Backlog de su producto agregando historias de usuario, elementos </a:t>
            </a:r>
            <a:r>
              <a:rPr lang="es-ES" sz="2200" dirty="0" err="1"/>
              <a:t>elementos</a:t>
            </a:r>
            <a:r>
              <a:rPr lang="es-ES" sz="2200" dirty="0"/>
              <a:t> del backlog o requisitos.</a:t>
            </a:r>
          </a:p>
          <a:p>
            <a:r>
              <a:rPr lang="es-ES" sz="2200" dirty="0"/>
              <a:t>Después de definirlo, tiene una lista priorizada de características y requisitos para construir.</a:t>
            </a:r>
          </a:p>
          <a:p>
            <a:r>
              <a:rPr lang="es-ES" sz="2200" dirty="0"/>
              <a:t>El Backlog también proporciona un repositorio de toda la información que necesita para rastrear y compartir con el equipo.</a:t>
            </a:r>
            <a:endParaRPr lang="en-US" sz="2200" dirty="0"/>
          </a:p>
        </p:txBody>
      </p:sp>
      <p:sp>
        <p:nvSpPr>
          <p:cNvPr id="4" name="Title 3">
            <a:extLst>
              <a:ext uri="{FF2B5EF4-FFF2-40B4-BE49-F238E27FC236}">
                <a16:creationId xmlns:a16="http://schemas.microsoft.com/office/drawing/2014/main" id="{D4EE2EDB-4E5B-470D-A78B-915FB0136ACE}"/>
              </a:ext>
            </a:extLst>
          </p:cNvPr>
          <p:cNvSpPr>
            <a:spLocks noGrp="1"/>
          </p:cNvSpPr>
          <p:nvPr>
            <p:ph type="title"/>
          </p:nvPr>
        </p:nvSpPr>
        <p:spPr>
          <a:noFill/>
        </p:spPr>
        <p:txBody>
          <a:bodyPr/>
          <a:lstStyle/>
          <a:p>
            <a:r>
              <a:rPr lang="es-AR" dirty="0">
                <a:solidFill>
                  <a:srgbClr val="0A8C76"/>
                </a:solidFill>
              </a:rPr>
              <a:t>Backlogs</a:t>
            </a:r>
            <a:endParaRPr lang="en-US" dirty="0">
              <a:solidFill>
                <a:srgbClr val="0A8C76"/>
              </a:solidFill>
            </a:endParaRPr>
          </a:p>
        </p:txBody>
      </p:sp>
      <p:pic>
        <p:nvPicPr>
          <p:cNvPr id="9" name="Content Placeholder 8">
            <a:extLst>
              <a:ext uri="{FF2B5EF4-FFF2-40B4-BE49-F238E27FC236}">
                <a16:creationId xmlns:a16="http://schemas.microsoft.com/office/drawing/2014/main" id="{2F5E886C-2421-4249-9AB3-84BCFB619C91}"/>
              </a:ext>
            </a:extLst>
          </p:cNvPr>
          <p:cNvPicPr>
            <a:picLocks noGrp="1" noChangeAspect="1"/>
          </p:cNvPicPr>
          <p:nvPr>
            <p:ph sz="half" idx="2"/>
          </p:nvPr>
        </p:nvPicPr>
        <p:blipFill>
          <a:blip r:embed="rId3"/>
          <a:stretch>
            <a:fillRect/>
          </a:stretch>
        </p:blipFill>
        <p:spPr>
          <a:xfrm>
            <a:off x="6501581" y="1655649"/>
            <a:ext cx="5354373" cy="4439348"/>
          </a:xfrm>
        </p:spPr>
      </p:pic>
      <p:pic>
        <p:nvPicPr>
          <p:cNvPr id="3" name="Imagen 2">
            <a:extLst>
              <a:ext uri="{FF2B5EF4-FFF2-40B4-BE49-F238E27FC236}">
                <a16:creationId xmlns:a16="http://schemas.microsoft.com/office/drawing/2014/main" id="{4C757AB4-04D6-0387-B6BF-4853245D5235}"/>
              </a:ext>
            </a:extLst>
          </p:cNvPr>
          <p:cNvPicPr>
            <a:picLocks noChangeAspect="1"/>
          </p:cNvPicPr>
          <p:nvPr/>
        </p:nvPicPr>
        <p:blipFill>
          <a:blip r:embed="rId4"/>
          <a:stretch>
            <a:fillRect/>
          </a:stretch>
        </p:blipFill>
        <p:spPr>
          <a:xfrm>
            <a:off x="10989827" y="207261"/>
            <a:ext cx="1320800" cy="685800"/>
          </a:xfrm>
          <a:prstGeom prst="rect">
            <a:avLst/>
          </a:prstGeom>
        </p:spPr>
      </p:pic>
    </p:spTree>
    <p:extLst>
      <p:ext uri="{BB962C8B-B14F-4D97-AF65-F5344CB8AC3E}">
        <p14:creationId xmlns:p14="http://schemas.microsoft.com/office/powerpoint/2010/main" val="373734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4C68C0-F510-455E-BF3E-782820685A80}"/>
              </a:ext>
            </a:extLst>
          </p:cNvPr>
          <p:cNvSpPr>
            <a:spLocks noGrp="1"/>
          </p:cNvSpPr>
          <p:nvPr>
            <p:ph sz="half" idx="1"/>
          </p:nvPr>
        </p:nvSpPr>
        <p:spPr>
          <a:xfrm>
            <a:off x="536056" y="997544"/>
            <a:ext cx="5356324" cy="4134465"/>
          </a:xfrm>
        </p:spPr>
        <p:txBody>
          <a:bodyPr anchor="ctr"/>
          <a:lstStyle/>
          <a:p>
            <a:r>
              <a:rPr lang="es-ES" sz="2200" dirty="0"/>
              <a:t>Es una lista de </a:t>
            </a:r>
            <a:r>
              <a:rPr lang="es-ES" sz="2200" dirty="0" err="1"/>
              <a:t>work</a:t>
            </a:r>
            <a:r>
              <a:rPr lang="es-ES" sz="2200" dirty="0"/>
              <a:t> ítems. Es el plan de proyecto, la hoja de ruta para lo que el  equipo planea entregar.</a:t>
            </a:r>
          </a:p>
          <a:p>
            <a:r>
              <a:rPr lang="es-ES" sz="2200" dirty="0"/>
              <a:t>Luego de su definición, se debe establecer la prioridad de sus elementos.</a:t>
            </a:r>
          </a:p>
          <a:p>
            <a:r>
              <a:rPr lang="es-ES" sz="2200" dirty="0"/>
              <a:t>Sirve para planificar el proyecto agregando rápidamente </a:t>
            </a:r>
            <a:r>
              <a:rPr lang="es-ES" sz="2200" dirty="0" err="1"/>
              <a:t>user</a:t>
            </a:r>
            <a:r>
              <a:rPr lang="es-ES" sz="2200" dirty="0"/>
              <a:t> </a:t>
            </a:r>
            <a:r>
              <a:rPr lang="es-ES" sz="2200" dirty="0" err="1"/>
              <a:t>stories</a:t>
            </a:r>
            <a:r>
              <a:rPr lang="es-ES" sz="2200" dirty="0"/>
              <a:t> o </a:t>
            </a:r>
            <a:r>
              <a:rPr lang="es-ES" sz="2200" dirty="0" err="1"/>
              <a:t>features</a:t>
            </a:r>
            <a:r>
              <a:rPr lang="es-ES" sz="2200" dirty="0"/>
              <a:t> al </a:t>
            </a:r>
            <a:r>
              <a:rPr lang="es-ES" sz="2200" dirty="0" err="1"/>
              <a:t>product</a:t>
            </a:r>
            <a:r>
              <a:rPr lang="es-ES" sz="2200" dirty="0"/>
              <a:t> backlog.</a:t>
            </a:r>
          </a:p>
          <a:p>
            <a:r>
              <a:rPr lang="es-AR" sz="2200" dirty="0" err="1"/>
              <a:t>WorkItems</a:t>
            </a:r>
            <a:r>
              <a:rPr lang="es-AR" sz="2200" dirty="0"/>
              <a:t> por tipo de Proceso-&gt; </a:t>
            </a:r>
            <a:r>
              <a:rPr lang="es-AR" sz="2200" dirty="0">
                <a:solidFill>
                  <a:schemeClr val="accent1"/>
                </a:solidFill>
                <a:hlinkClick r:id="rId3">
                  <a:extLst>
                    <a:ext uri="{A12FA001-AC4F-418D-AE19-62706E023703}">
                      <ahyp:hlinkClr xmlns:ahyp="http://schemas.microsoft.com/office/drawing/2018/hyperlinkcolor" val="tx"/>
                    </a:ext>
                  </a:extLst>
                </a:hlinkClick>
              </a:rPr>
              <a:t>Link</a:t>
            </a:r>
            <a:endParaRPr lang="es-AR" sz="2200" dirty="0">
              <a:solidFill>
                <a:schemeClr val="accent1"/>
              </a:solidFill>
            </a:endParaRPr>
          </a:p>
          <a:p>
            <a:endParaRPr lang="es-ES" sz="2200" dirty="0"/>
          </a:p>
        </p:txBody>
      </p:sp>
      <p:sp>
        <p:nvSpPr>
          <p:cNvPr id="4" name="Title 3">
            <a:extLst>
              <a:ext uri="{FF2B5EF4-FFF2-40B4-BE49-F238E27FC236}">
                <a16:creationId xmlns:a16="http://schemas.microsoft.com/office/drawing/2014/main" id="{851D9250-C90E-495C-9723-FEC723DD24AA}"/>
              </a:ext>
            </a:extLst>
          </p:cNvPr>
          <p:cNvSpPr>
            <a:spLocks noGrp="1"/>
          </p:cNvSpPr>
          <p:nvPr>
            <p:ph type="title"/>
          </p:nvPr>
        </p:nvSpPr>
        <p:spPr>
          <a:noFill/>
        </p:spPr>
        <p:txBody>
          <a:bodyPr/>
          <a:lstStyle/>
          <a:p>
            <a:r>
              <a:rPr lang="es-AR" dirty="0">
                <a:solidFill>
                  <a:srgbClr val="0A8C76"/>
                </a:solidFill>
              </a:rPr>
              <a:t>Portfolio</a:t>
            </a:r>
            <a:r>
              <a:rPr lang="es-AR" dirty="0"/>
              <a:t> </a:t>
            </a:r>
            <a:r>
              <a:rPr lang="es-AR" dirty="0">
                <a:solidFill>
                  <a:srgbClr val="0A8C76"/>
                </a:solidFill>
              </a:rPr>
              <a:t>Backlog</a:t>
            </a:r>
            <a:endParaRPr lang="en-US" dirty="0">
              <a:solidFill>
                <a:srgbClr val="0A8C76"/>
              </a:solidFill>
            </a:endParaRPr>
          </a:p>
        </p:txBody>
      </p:sp>
      <p:pic>
        <p:nvPicPr>
          <p:cNvPr id="5" name="Content Placeholder 15">
            <a:extLst>
              <a:ext uri="{FF2B5EF4-FFF2-40B4-BE49-F238E27FC236}">
                <a16:creationId xmlns:a16="http://schemas.microsoft.com/office/drawing/2014/main" id="{A09EB9C9-84F3-433F-B2C5-15C21D2D9704}"/>
              </a:ext>
            </a:extLst>
          </p:cNvPr>
          <p:cNvPicPr>
            <a:picLocks noGrp="1" noChangeAspect="1"/>
          </p:cNvPicPr>
          <p:nvPr>
            <p:ph sz="half" idx="2"/>
          </p:nvPr>
        </p:nvPicPr>
        <p:blipFill>
          <a:blip r:embed="rId4"/>
          <a:stretch>
            <a:fillRect/>
          </a:stretch>
        </p:blipFill>
        <p:spPr>
          <a:xfrm>
            <a:off x="6501581" y="2017108"/>
            <a:ext cx="5354373" cy="3716431"/>
          </a:xfrm>
          <a:prstGeom prst="rect">
            <a:avLst/>
          </a:prstGeom>
        </p:spPr>
      </p:pic>
      <p:pic>
        <p:nvPicPr>
          <p:cNvPr id="3" name="Imagen 2">
            <a:extLst>
              <a:ext uri="{FF2B5EF4-FFF2-40B4-BE49-F238E27FC236}">
                <a16:creationId xmlns:a16="http://schemas.microsoft.com/office/drawing/2014/main" id="{1B9DD24E-1C02-064B-4668-F7F51D0EBB58}"/>
              </a:ext>
            </a:extLst>
          </p:cNvPr>
          <p:cNvPicPr>
            <a:picLocks noChangeAspect="1"/>
          </p:cNvPicPr>
          <p:nvPr/>
        </p:nvPicPr>
        <p:blipFill>
          <a:blip r:embed="rId5"/>
          <a:stretch>
            <a:fillRect/>
          </a:stretch>
        </p:blipFill>
        <p:spPr>
          <a:xfrm>
            <a:off x="11115675" y="149321"/>
            <a:ext cx="1320800" cy="685800"/>
          </a:xfrm>
          <a:prstGeom prst="rect">
            <a:avLst/>
          </a:prstGeom>
        </p:spPr>
      </p:pic>
    </p:spTree>
    <p:extLst>
      <p:ext uri="{BB962C8B-B14F-4D97-AF65-F5344CB8AC3E}">
        <p14:creationId xmlns:p14="http://schemas.microsoft.com/office/powerpoint/2010/main" val="379118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err="1"/>
              <a:t>Qué</a:t>
            </a:r>
            <a:r>
              <a:rPr lang="en-US" spc="-100" dirty="0"/>
              <a:t> es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es la </a:t>
              </a:r>
              <a:r>
                <a:rPr lang="en-US" sz="2800" dirty="0" err="1"/>
                <a:t>unión</a:t>
              </a:r>
              <a:r>
                <a:rPr lang="en-US" sz="2800" dirty="0"/>
                <a:t> de personas, </a:t>
              </a:r>
              <a:r>
                <a:rPr lang="en-US" sz="2800" dirty="0" err="1"/>
                <a:t>procesos</a:t>
              </a:r>
              <a:r>
                <a:rPr lang="en-US" sz="2800" dirty="0"/>
                <a:t> y </a:t>
              </a:r>
              <a:r>
                <a:rPr lang="en-US" sz="2800" dirty="0" err="1"/>
                <a:t>productos</a:t>
              </a:r>
              <a:r>
                <a:rPr lang="en-US" sz="2800" dirty="0"/>
                <a:t> para </a:t>
              </a:r>
              <a:r>
                <a:rPr lang="en-US" sz="2800" dirty="0" err="1"/>
                <a:t>permitir</a:t>
              </a:r>
              <a:r>
                <a:rPr lang="en-US" sz="2800" dirty="0"/>
                <a:t> la </a:t>
              </a:r>
              <a:r>
                <a:rPr lang="en-US" sz="2800" dirty="0" err="1"/>
                <a:t>entrega</a:t>
              </a:r>
              <a:r>
                <a:rPr lang="en-US" sz="2800" dirty="0"/>
                <a:t> continua de valor a sus </a:t>
              </a:r>
              <a:r>
                <a:rPr lang="en-US" sz="2800" dirty="0" err="1"/>
                <a:t>usuarios</a:t>
              </a:r>
              <a:r>
                <a:rPr lang="en-US" sz="2800" dirty="0"/>
                <a:t> finales.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1502737" y="3817478"/>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tx2"/>
                </a:solidFill>
                <a:ea typeface="Segoe UI" pitchFamily="34" charset="0"/>
                <a:cs typeface="Segoe UI" pitchFamily="34" charset="0"/>
              </a:rPr>
              <a:t>Develop</a:t>
            </a:r>
            <a:endParaRPr lang="en-US" sz="1600"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2BC4433-58A6-439E-984C-51ECFC01AE96}"/>
              </a:ext>
            </a:extLst>
          </p:cNvPr>
          <p:cNvGraphicFramePr>
            <a:graphicFrameLocks noGrp="1"/>
          </p:cNvGraphicFramePr>
          <p:nvPr>
            <p:ph sz="half" idx="10"/>
          </p:nvPr>
        </p:nvGraphicFramePr>
        <p:xfrm>
          <a:off x="536805" y="1152801"/>
          <a:ext cx="11364484" cy="5445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98448BC7-5CC7-6CEC-F3D8-445F729A30C0}"/>
              </a:ext>
            </a:extLst>
          </p:cNvPr>
          <p:cNvPicPr>
            <a:picLocks noChangeAspect="1"/>
          </p:cNvPicPr>
          <p:nvPr/>
        </p:nvPicPr>
        <p:blipFill>
          <a:blip r:embed="rId7"/>
          <a:stretch>
            <a:fillRect/>
          </a:stretch>
        </p:blipFill>
        <p:spPr>
          <a:xfrm>
            <a:off x="11115675" y="265202"/>
            <a:ext cx="1320800" cy="685800"/>
          </a:xfrm>
          <a:prstGeom prst="rect">
            <a:avLst/>
          </a:prstGeom>
        </p:spPr>
      </p:pic>
      <p:sp>
        <p:nvSpPr>
          <p:cNvPr id="7" name="Title 3">
            <a:extLst>
              <a:ext uri="{FF2B5EF4-FFF2-40B4-BE49-F238E27FC236}">
                <a16:creationId xmlns:a16="http://schemas.microsoft.com/office/drawing/2014/main" id="{8E6669BA-3AB8-4A56-4C84-014E03F34946}"/>
              </a:ext>
            </a:extLst>
          </p:cNvPr>
          <p:cNvSpPr>
            <a:spLocks noGrp="1"/>
          </p:cNvSpPr>
          <p:nvPr>
            <p:ph type="title"/>
          </p:nvPr>
        </p:nvSpPr>
        <p:spPr>
          <a:xfrm>
            <a:off x="536056" y="265202"/>
            <a:ext cx="11114171" cy="569919"/>
          </a:xfrm>
          <a:noFill/>
        </p:spPr>
        <p:txBody>
          <a:bodyPr/>
          <a:lstStyle/>
          <a:p>
            <a:r>
              <a:rPr lang="es-AR" dirty="0">
                <a:solidFill>
                  <a:srgbClr val="0A8C76"/>
                </a:solidFill>
              </a:rPr>
              <a:t>Portfolio</a:t>
            </a:r>
            <a:r>
              <a:rPr lang="es-AR" dirty="0">
                <a:solidFill>
                  <a:schemeClr val="accent1"/>
                </a:solidFill>
              </a:rPr>
              <a:t> </a:t>
            </a:r>
            <a:r>
              <a:rPr lang="es-AR" dirty="0">
                <a:solidFill>
                  <a:srgbClr val="0A8C76"/>
                </a:solidFill>
              </a:rPr>
              <a:t>Backlog</a:t>
            </a:r>
            <a:endParaRPr lang="en-US" dirty="0">
              <a:solidFill>
                <a:srgbClr val="0A8C76"/>
              </a:solidFill>
            </a:endParaRPr>
          </a:p>
        </p:txBody>
      </p:sp>
    </p:spTree>
    <p:extLst>
      <p:ext uri="{BB962C8B-B14F-4D97-AF65-F5344CB8AC3E}">
        <p14:creationId xmlns:p14="http://schemas.microsoft.com/office/powerpoint/2010/main" val="312557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9C82D6C3-36B2-4B29-B1E1-B6BFB0758A2A}"/>
              </a:ext>
            </a:extLst>
          </p:cNvPr>
          <p:cNvGraphicFramePr>
            <a:graphicFrameLocks noGrp="1"/>
          </p:cNvGraphicFramePr>
          <p:nvPr>
            <p:ph sz="half" idx="10"/>
          </p:nvPr>
        </p:nvGraphicFramePr>
        <p:xfrm>
          <a:off x="536805" y="1152801"/>
          <a:ext cx="11364484" cy="5445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3">
            <a:extLst>
              <a:ext uri="{FF2B5EF4-FFF2-40B4-BE49-F238E27FC236}">
                <a16:creationId xmlns:a16="http://schemas.microsoft.com/office/drawing/2014/main" id="{2FB7D790-1D4D-EC27-8271-17C390509999}"/>
              </a:ext>
            </a:extLst>
          </p:cNvPr>
          <p:cNvSpPr>
            <a:spLocks noGrp="1"/>
          </p:cNvSpPr>
          <p:nvPr>
            <p:ph type="title"/>
          </p:nvPr>
        </p:nvSpPr>
        <p:spPr>
          <a:xfrm>
            <a:off x="536056" y="265202"/>
            <a:ext cx="11114171" cy="569919"/>
          </a:xfrm>
          <a:noFill/>
        </p:spPr>
        <p:txBody>
          <a:bodyPr/>
          <a:lstStyle/>
          <a:p>
            <a:r>
              <a:rPr lang="es-AR" dirty="0">
                <a:solidFill>
                  <a:srgbClr val="0A8C76"/>
                </a:solidFill>
              </a:rPr>
              <a:t>Portfolio</a:t>
            </a:r>
            <a:r>
              <a:rPr lang="es-AR" dirty="0">
                <a:solidFill>
                  <a:schemeClr val="accent1"/>
                </a:solidFill>
              </a:rPr>
              <a:t> </a:t>
            </a:r>
            <a:r>
              <a:rPr lang="es-AR" dirty="0">
                <a:solidFill>
                  <a:srgbClr val="0A8C76"/>
                </a:solidFill>
              </a:rPr>
              <a:t>Backlog</a:t>
            </a:r>
            <a:endParaRPr lang="en-US" dirty="0">
              <a:solidFill>
                <a:srgbClr val="0A8C76"/>
              </a:solidFill>
            </a:endParaRPr>
          </a:p>
        </p:txBody>
      </p:sp>
      <p:pic>
        <p:nvPicPr>
          <p:cNvPr id="7" name="Imagen 6">
            <a:extLst>
              <a:ext uri="{FF2B5EF4-FFF2-40B4-BE49-F238E27FC236}">
                <a16:creationId xmlns:a16="http://schemas.microsoft.com/office/drawing/2014/main" id="{A49318C4-5454-6605-A6A8-B4437D487029}"/>
              </a:ext>
            </a:extLst>
          </p:cNvPr>
          <p:cNvPicPr>
            <a:picLocks noChangeAspect="1"/>
          </p:cNvPicPr>
          <p:nvPr/>
        </p:nvPicPr>
        <p:blipFill>
          <a:blip r:embed="rId7"/>
          <a:stretch>
            <a:fillRect/>
          </a:stretch>
        </p:blipFill>
        <p:spPr>
          <a:xfrm>
            <a:off x="11115675" y="265202"/>
            <a:ext cx="1320800" cy="685800"/>
          </a:xfrm>
          <a:prstGeom prst="rect">
            <a:avLst/>
          </a:prstGeom>
        </p:spPr>
      </p:pic>
    </p:spTree>
    <p:extLst>
      <p:ext uri="{BB962C8B-B14F-4D97-AF65-F5344CB8AC3E}">
        <p14:creationId xmlns:p14="http://schemas.microsoft.com/office/powerpoint/2010/main" val="248018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6150A-3BD1-745D-12F3-E16BB9D93733}"/>
            </a:ext>
          </a:extLst>
        </p:cNvPr>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3A01F3D3-BA20-D515-F2C9-9F7681AD43AF}"/>
              </a:ext>
            </a:extLst>
          </p:cNvPr>
          <p:cNvPicPr>
            <a:picLocks noGrp="1" noChangeAspect="1"/>
          </p:cNvPicPr>
          <p:nvPr>
            <p:ph sz="half" idx="10"/>
          </p:nvPr>
        </p:nvPicPr>
        <p:blipFill>
          <a:blip r:embed="rId2"/>
          <a:stretch>
            <a:fillRect/>
          </a:stretch>
        </p:blipFill>
        <p:spPr>
          <a:xfrm>
            <a:off x="1067019" y="2508489"/>
            <a:ext cx="10302437" cy="2776263"/>
          </a:xfrm>
          <a:prstGeom prst="rect">
            <a:avLst/>
          </a:prstGeom>
        </p:spPr>
      </p:pic>
      <p:sp>
        <p:nvSpPr>
          <p:cNvPr id="10" name="Title 3">
            <a:extLst>
              <a:ext uri="{FF2B5EF4-FFF2-40B4-BE49-F238E27FC236}">
                <a16:creationId xmlns:a16="http://schemas.microsoft.com/office/drawing/2014/main" id="{B571B3DE-1F40-5EE8-3A69-4F09A98432B3}"/>
              </a:ext>
            </a:extLst>
          </p:cNvPr>
          <p:cNvSpPr>
            <a:spLocks noGrp="1"/>
          </p:cNvSpPr>
          <p:nvPr>
            <p:ph type="title"/>
          </p:nvPr>
        </p:nvSpPr>
        <p:spPr>
          <a:xfrm>
            <a:off x="536056" y="265202"/>
            <a:ext cx="11114171" cy="569919"/>
          </a:xfrm>
          <a:noFill/>
        </p:spPr>
        <p:txBody>
          <a:bodyPr/>
          <a:lstStyle/>
          <a:p>
            <a:r>
              <a:rPr lang="es-AR" dirty="0" err="1">
                <a:solidFill>
                  <a:srgbClr val="0A8C76"/>
                </a:solidFill>
              </a:rPr>
              <a:t>Workitems</a:t>
            </a:r>
            <a:r>
              <a:rPr lang="es-AR" dirty="0">
                <a:solidFill>
                  <a:schemeClr val="accent1"/>
                </a:solidFill>
              </a:rPr>
              <a:t> </a:t>
            </a:r>
            <a:r>
              <a:rPr lang="es-AR" dirty="0">
                <a:solidFill>
                  <a:srgbClr val="0A8C76"/>
                </a:solidFill>
              </a:rPr>
              <a:t>y su duración</a:t>
            </a:r>
            <a:endParaRPr lang="en-US" dirty="0">
              <a:solidFill>
                <a:srgbClr val="0A8C76"/>
              </a:solidFill>
            </a:endParaRPr>
          </a:p>
        </p:txBody>
      </p:sp>
      <p:pic>
        <p:nvPicPr>
          <p:cNvPr id="11" name="Imagen 10">
            <a:extLst>
              <a:ext uri="{FF2B5EF4-FFF2-40B4-BE49-F238E27FC236}">
                <a16:creationId xmlns:a16="http://schemas.microsoft.com/office/drawing/2014/main" id="{C6D3226C-2C8A-9A1F-E532-98F48E67D5B0}"/>
              </a:ext>
            </a:extLst>
          </p:cNvPr>
          <p:cNvPicPr>
            <a:picLocks noChangeAspect="1"/>
          </p:cNvPicPr>
          <p:nvPr/>
        </p:nvPicPr>
        <p:blipFill>
          <a:blip r:embed="rId3"/>
          <a:stretch>
            <a:fillRect/>
          </a:stretch>
        </p:blipFill>
        <p:spPr>
          <a:xfrm>
            <a:off x="11115675" y="265202"/>
            <a:ext cx="1320800" cy="685800"/>
          </a:xfrm>
          <a:prstGeom prst="rect">
            <a:avLst/>
          </a:prstGeom>
        </p:spPr>
      </p:pic>
    </p:spTree>
    <p:extLst>
      <p:ext uri="{BB962C8B-B14F-4D97-AF65-F5344CB8AC3E}">
        <p14:creationId xmlns:p14="http://schemas.microsoft.com/office/powerpoint/2010/main" val="2277967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CFAAE3C3-92A4-418F-942C-B16001D447E7}"/>
              </a:ext>
            </a:extLst>
          </p:cNvPr>
          <p:cNvSpPr>
            <a:spLocks noGrp="1"/>
          </p:cNvSpPr>
          <p:nvPr>
            <p:ph sz="half" idx="1"/>
          </p:nvPr>
        </p:nvSpPr>
        <p:spPr>
          <a:xfrm>
            <a:off x="536860" y="1153577"/>
            <a:ext cx="5355564" cy="5444970"/>
          </a:xfrm>
        </p:spPr>
        <p:txBody>
          <a:bodyPr>
            <a:normAutofit fontScale="92500" lnSpcReduction="10000"/>
          </a:bodyPr>
          <a:lstStyle/>
          <a:p>
            <a:r>
              <a:rPr lang="es-ES" dirty="0"/>
              <a:t>Es una lista de elementos de trabajo (Works ítems). Es el plan de proyecto, la hoja de ruta para lo que el  equipo planea entregar.</a:t>
            </a:r>
          </a:p>
          <a:p>
            <a:r>
              <a:rPr lang="es-ES" dirty="0"/>
              <a:t>Luego de su primera definición, puede sufrir cambios y hay que establecer la prioridad de sus elementos.</a:t>
            </a:r>
          </a:p>
          <a:p>
            <a:r>
              <a:rPr lang="es-ES" dirty="0"/>
              <a:t>Sirve para planificar el proyecto agregando rápidamente Historias de Usuario (</a:t>
            </a:r>
            <a:r>
              <a:rPr lang="es-ES" dirty="0" err="1"/>
              <a:t>User</a:t>
            </a:r>
            <a:r>
              <a:rPr lang="es-ES" dirty="0"/>
              <a:t> </a:t>
            </a:r>
            <a:r>
              <a:rPr lang="es-ES" dirty="0" err="1"/>
              <a:t>Stories</a:t>
            </a:r>
            <a:r>
              <a:rPr lang="es-ES" dirty="0"/>
              <a:t>) o características (</a:t>
            </a:r>
            <a:r>
              <a:rPr lang="es-ES" dirty="0" err="1"/>
              <a:t>Features</a:t>
            </a:r>
            <a:r>
              <a:rPr lang="es-ES" dirty="0"/>
              <a:t>) al </a:t>
            </a:r>
            <a:r>
              <a:rPr lang="es-ES" dirty="0" err="1"/>
              <a:t>product</a:t>
            </a:r>
            <a:r>
              <a:rPr lang="es-ES" dirty="0"/>
              <a:t> backlog.</a:t>
            </a:r>
          </a:p>
        </p:txBody>
      </p:sp>
      <p:pic>
        <p:nvPicPr>
          <p:cNvPr id="5" name="Marcador de posición de imagen 17">
            <a:extLst>
              <a:ext uri="{FF2B5EF4-FFF2-40B4-BE49-F238E27FC236}">
                <a16:creationId xmlns:a16="http://schemas.microsoft.com/office/drawing/2014/main" id="{15A6C2E5-6710-41EA-8650-C0274B13CA51}"/>
              </a:ext>
            </a:extLst>
          </p:cNvPr>
          <p:cNvPicPr>
            <a:picLocks noGrp="1" noChangeAspect="1"/>
          </p:cNvPicPr>
          <p:nvPr>
            <p:ph sz="half" idx="2"/>
          </p:nvPr>
        </p:nvPicPr>
        <p:blipFill>
          <a:blip r:embed="rId2"/>
          <a:stretch/>
        </p:blipFill>
        <p:spPr>
          <a:xfrm>
            <a:off x="7773112" y="951002"/>
            <a:ext cx="3629980" cy="5444970"/>
          </a:xfrm>
          <a:noFill/>
        </p:spPr>
      </p:pic>
      <p:sp>
        <p:nvSpPr>
          <p:cNvPr id="6" name="Title 3">
            <a:extLst>
              <a:ext uri="{FF2B5EF4-FFF2-40B4-BE49-F238E27FC236}">
                <a16:creationId xmlns:a16="http://schemas.microsoft.com/office/drawing/2014/main" id="{3FA1ED62-32A2-016C-6505-A695A17117D3}"/>
              </a:ext>
            </a:extLst>
          </p:cNvPr>
          <p:cNvSpPr>
            <a:spLocks noGrp="1"/>
          </p:cNvSpPr>
          <p:nvPr>
            <p:ph type="title"/>
          </p:nvPr>
        </p:nvSpPr>
        <p:spPr>
          <a:xfrm>
            <a:off x="536056" y="265202"/>
            <a:ext cx="11114171" cy="569919"/>
          </a:xfrm>
          <a:noFill/>
        </p:spPr>
        <p:txBody>
          <a:bodyPr/>
          <a:lstStyle/>
          <a:p>
            <a:r>
              <a:rPr lang="es-AR" dirty="0">
                <a:solidFill>
                  <a:srgbClr val="0A8C76"/>
                </a:solidFill>
              </a:rPr>
              <a:t>Backlog de un</a:t>
            </a:r>
            <a:r>
              <a:rPr lang="es-AR" dirty="0">
                <a:solidFill>
                  <a:schemeClr val="accent1"/>
                </a:solidFill>
              </a:rPr>
              <a:t> </a:t>
            </a:r>
            <a:r>
              <a:rPr lang="es-AR" dirty="0">
                <a:solidFill>
                  <a:srgbClr val="0A8C76"/>
                </a:solidFill>
              </a:rPr>
              <a:t>Proyecto</a:t>
            </a:r>
            <a:endParaRPr lang="en-US" dirty="0">
              <a:solidFill>
                <a:srgbClr val="0A8C76"/>
              </a:solidFill>
            </a:endParaRPr>
          </a:p>
        </p:txBody>
      </p:sp>
      <p:pic>
        <p:nvPicPr>
          <p:cNvPr id="7" name="Imagen 6">
            <a:extLst>
              <a:ext uri="{FF2B5EF4-FFF2-40B4-BE49-F238E27FC236}">
                <a16:creationId xmlns:a16="http://schemas.microsoft.com/office/drawing/2014/main" id="{E0CF082E-CEB1-45C5-4E36-A0FA21456B11}"/>
              </a:ext>
            </a:extLst>
          </p:cNvPr>
          <p:cNvPicPr>
            <a:picLocks noChangeAspect="1"/>
          </p:cNvPicPr>
          <p:nvPr/>
        </p:nvPicPr>
        <p:blipFill>
          <a:blip r:embed="rId3"/>
          <a:stretch>
            <a:fillRect/>
          </a:stretch>
        </p:blipFill>
        <p:spPr>
          <a:xfrm>
            <a:off x="11115675" y="265202"/>
            <a:ext cx="1320800" cy="685800"/>
          </a:xfrm>
          <a:prstGeom prst="rect">
            <a:avLst/>
          </a:prstGeom>
        </p:spPr>
      </p:pic>
    </p:spTree>
    <p:extLst>
      <p:ext uri="{BB962C8B-B14F-4D97-AF65-F5344CB8AC3E}">
        <p14:creationId xmlns:p14="http://schemas.microsoft.com/office/powerpoint/2010/main" val="2856624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FF7597-14F0-44DC-8AF6-196C68CA8C2E}"/>
              </a:ext>
            </a:extLst>
          </p:cNvPr>
          <p:cNvSpPr>
            <a:spLocks noGrp="1"/>
          </p:cNvSpPr>
          <p:nvPr>
            <p:ph sz="half" idx="1"/>
          </p:nvPr>
        </p:nvSpPr>
        <p:spPr/>
        <p:txBody>
          <a:bodyPr>
            <a:noAutofit/>
          </a:bodyPr>
          <a:lstStyle/>
          <a:p>
            <a:pPr algn="l">
              <a:buFont typeface="Arial" panose="020B0604020202020204" pitchFamily="34" charset="0"/>
              <a:buChar char="•"/>
            </a:pPr>
            <a:r>
              <a:rPr lang="es-ES" sz="1800" b="1" i="0" dirty="0" err="1">
                <a:solidFill>
                  <a:srgbClr val="000000"/>
                </a:solidFill>
                <a:effectLst/>
              </a:rPr>
              <a:t>Independent</a:t>
            </a:r>
            <a:r>
              <a:rPr lang="es-ES" sz="1800" b="0" i="0" dirty="0">
                <a:solidFill>
                  <a:srgbClr val="333333"/>
                </a:solidFill>
                <a:effectLst/>
              </a:rPr>
              <a:t> (Independiente): la historia del usuario debe ser </a:t>
            </a:r>
            <a:r>
              <a:rPr lang="es-ES" sz="1800" b="0" i="0" dirty="0" err="1">
                <a:solidFill>
                  <a:srgbClr val="333333"/>
                </a:solidFill>
                <a:effectLst/>
              </a:rPr>
              <a:t>auto-explicable</a:t>
            </a:r>
            <a:r>
              <a:rPr lang="es-ES" sz="1800" b="0" i="0" dirty="0">
                <a:solidFill>
                  <a:srgbClr val="333333"/>
                </a:solidFill>
                <a:effectLst/>
              </a:rPr>
              <a:t>, no debe depender de otras historias de usuario.</a:t>
            </a:r>
          </a:p>
          <a:p>
            <a:pPr algn="l">
              <a:buFont typeface="Arial" panose="020B0604020202020204" pitchFamily="34" charset="0"/>
              <a:buChar char="•"/>
            </a:pPr>
            <a:r>
              <a:rPr lang="es-ES" sz="1800" b="1" i="0" dirty="0" err="1">
                <a:solidFill>
                  <a:srgbClr val="000000"/>
                </a:solidFill>
                <a:effectLst/>
              </a:rPr>
              <a:t>Negotiable</a:t>
            </a:r>
            <a:r>
              <a:rPr lang="es-ES" sz="1800" b="0" i="0" dirty="0">
                <a:solidFill>
                  <a:srgbClr val="333333"/>
                </a:solidFill>
                <a:effectLst/>
              </a:rPr>
              <a:t> (Negociable): evita incluir demasiado detalle, para que las historias de usuario sean flexibles y puedan ser modificadas.</a:t>
            </a:r>
          </a:p>
          <a:p>
            <a:pPr algn="l">
              <a:buFont typeface="Arial" panose="020B0604020202020204" pitchFamily="34" charset="0"/>
              <a:buChar char="•"/>
            </a:pPr>
            <a:r>
              <a:rPr lang="es-ES" sz="1800" b="1" i="0" dirty="0" err="1">
                <a:solidFill>
                  <a:srgbClr val="000000"/>
                </a:solidFill>
                <a:effectLst/>
              </a:rPr>
              <a:t>Valuable</a:t>
            </a:r>
            <a:r>
              <a:rPr lang="es-ES" sz="1800" b="0" i="0" dirty="0">
                <a:solidFill>
                  <a:srgbClr val="333333"/>
                </a:solidFill>
                <a:effectLst/>
              </a:rPr>
              <a:t> (Valiosa): las historias de usuario deben aportar algún valor al usuario final.</a:t>
            </a:r>
          </a:p>
          <a:p>
            <a:pPr algn="l">
              <a:buFont typeface="Arial" panose="020B0604020202020204" pitchFamily="34" charset="0"/>
              <a:buChar char="•"/>
            </a:pPr>
            <a:r>
              <a:rPr lang="es-ES" sz="1800" b="1" i="0" dirty="0">
                <a:solidFill>
                  <a:srgbClr val="000000"/>
                </a:solidFill>
                <a:effectLst/>
              </a:rPr>
              <a:t>Estimable</a:t>
            </a:r>
            <a:r>
              <a:rPr lang="es-ES" sz="1800" b="0" i="0" dirty="0">
                <a:solidFill>
                  <a:srgbClr val="333333"/>
                </a:solidFill>
                <a:effectLst/>
              </a:rPr>
              <a:t>: debes ser capaz de estimar los recursos necesarios para completar cada historia de usuario.</a:t>
            </a:r>
          </a:p>
          <a:p>
            <a:pPr algn="l">
              <a:buFont typeface="Arial" panose="020B0604020202020204" pitchFamily="34" charset="0"/>
              <a:buChar char="•"/>
            </a:pPr>
            <a:r>
              <a:rPr lang="es-ES" sz="1800" b="1" i="0" dirty="0" err="1">
                <a:solidFill>
                  <a:srgbClr val="000000"/>
                </a:solidFill>
                <a:effectLst/>
              </a:rPr>
              <a:t>Scalable</a:t>
            </a:r>
            <a:r>
              <a:rPr lang="es-ES" sz="1800" b="0" i="0" dirty="0">
                <a:solidFill>
                  <a:srgbClr val="333333"/>
                </a:solidFill>
                <a:effectLst/>
              </a:rPr>
              <a:t> (Escalable): haz simples las historias de usuario, para que puedan ser encargadas y priorizadas.</a:t>
            </a:r>
          </a:p>
          <a:p>
            <a:pPr algn="l">
              <a:buFont typeface="Arial" panose="020B0604020202020204" pitchFamily="34" charset="0"/>
              <a:buChar char="•"/>
            </a:pPr>
            <a:r>
              <a:rPr lang="es-ES" sz="1800" b="1" i="0" dirty="0" err="1">
                <a:solidFill>
                  <a:srgbClr val="000000"/>
                </a:solidFill>
                <a:effectLst/>
              </a:rPr>
              <a:t>Testable</a:t>
            </a:r>
            <a:r>
              <a:rPr lang="es-ES" sz="1800" b="0" i="0" dirty="0">
                <a:solidFill>
                  <a:srgbClr val="333333"/>
                </a:solidFill>
                <a:effectLst/>
              </a:rPr>
              <a:t> (Comprobable): explica los criterios de verificación y aprobación, para que el equipo los conozca y aplique cuando una historia esté completa.</a:t>
            </a:r>
            <a:endParaRPr lang="en-US" sz="1800" dirty="0"/>
          </a:p>
        </p:txBody>
      </p:sp>
      <p:sp>
        <p:nvSpPr>
          <p:cNvPr id="4" name="Title 3">
            <a:extLst>
              <a:ext uri="{FF2B5EF4-FFF2-40B4-BE49-F238E27FC236}">
                <a16:creationId xmlns:a16="http://schemas.microsoft.com/office/drawing/2014/main" id="{064EF301-C3D2-4D39-9156-7ED88C909A0C}"/>
              </a:ext>
            </a:extLst>
          </p:cNvPr>
          <p:cNvSpPr>
            <a:spLocks noGrp="1"/>
          </p:cNvSpPr>
          <p:nvPr>
            <p:ph type="title"/>
          </p:nvPr>
        </p:nvSpPr>
        <p:spPr>
          <a:noFill/>
        </p:spPr>
        <p:txBody>
          <a:bodyPr vert="horz" wrap="square" lIns="91440" tIns="45720" rIns="91440" bIns="45720" rtlCol="0" anchor="ctr">
            <a:noAutofit/>
          </a:bodyPr>
          <a:lstStyle/>
          <a:p>
            <a:r>
              <a:rPr lang="es-AR" dirty="0">
                <a:solidFill>
                  <a:srgbClr val="0A8C76"/>
                </a:solidFill>
              </a:rPr>
              <a:t>Historias de Usuario</a:t>
            </a:r>
            <a:endParaRPr lang="en-US" dirty="0">
              <a:solidFill>
                <a:srgbClr val="0A8C76"/>
              </a:solidFill>
            </a:endParaRPr>
          </a:p>
        </p:txBody>
      </p:sp>
      <p:pic>
        <p:nvPicPr>
          <p:cNvPr id="1026" name="Picture 2" descr="gorillapublic.wpengine.com/wp-content/uploads/2...">
            <a:extLst>
              <a:ext uri="{FF2B5EF4-FFF2-40B4-BE49-F238E27FC236}">
                <a16:creationId xmlns:a16="http://schemas.microsoft.com/office/drawing/2014/main" id="{2D105032-0DDA-4119-992A-45B9D34995B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01581" y="1198136"/>
            <a:ext cx="5354373" cy="53543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770136DA-8EBA-B51B-46B1-358746836481}"/>
              </a:ext>
            </a:extLst>
          </p:cNvPr>
          <p:cNvPicPr>
            <a:picLocks noChangeAspect="1"/>
          </p:cNvPicPr>
          <p:nvPr/>
        </p:nvPicPr>
        <p:blipFill>
          <a:blip r:embed="rId4"/>
          <a:stretch>
            <a:fillRect/>
          </a:stretch>
        </p:blipFill>
        <p:spPr>
          <a:xfrm>
            <a:off x="11115675" y="265202"/>
            <a:ext cx="1320800" cy="685800"/>
          </a:xfrm>
          <a:prstGeom prst="rect">
            <a:avLst/>
          </a:prstGeom>
        </p:spPr>
      </p:pic>
    </p:spTree>
    <p:extLst>
      <p:ext uri="{BB962C8B-B14F-4D97-AF65-F5344CB8AC3E}">
        <p14:creationId xmlns:p14="http://schemas.microsoft.com/office/powerpoint/2010/main" val="3021415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FF7597-14F0-44DC-8AF6-196C68CA8C2E}"/>
              </a:ext>
            </a:extLst>
          </p:cNvPr>
          <p:cNvSpPr>
            <a:spLocks noGrp="1"/>
          </p:cNvSpPr>
          <p:nvPr>
            <p:ph sz="half" idx="1"/>
          </p:nvPr>
        </p:nvSpPr>
        <p:spPr/>
        <p:txBody>
          <a:bodyPr>
            <a:noAutofit/>
          </a:bodyPr>
          <a:lstStyle/>
          <a:p>
            <a:pPr algn="l">
              <a:buFont typeface="Arial" panose="020B0604020202020204" pitchFamily="34" charset="0"/>
              <a:buChar char="•"/>
            </a:pPr>
            <a:r>
              <a:rPr lang="es-ES" sz="1800" b="1" i="0" dirty="0" err="1">
                <a:solidFill>
                  <a:srgbClr val="000000"/>
                </a:solidFill>
                <a:effectLst/>
              </a:rPr>
              <a:t>Specific</a:t>
            </a:r>
            <a:r>
              <a:rPr lang="es-ES" sz="1800" b="0" i="0" dirty="0">
                <a:solidFill>
                  <a:srgbClr val="333333"/>
                </a:solidFill>
                <a:effectLst/>
              </a:rPr>
              <a:t> (Específico): Una tarea debe ser lo suficientemente específica para que todos puedan entenderla.</a:t>
            </a:r>
          </a:p>
          <a:p>
            <a:pPr algn="l">
              <a:buFont typeface="Arial" panose="020B0604020202020204" pitchFamily="34" charset="0"/>
              <a:buChar char="•"/>
            </a:pPr>
            <a:r>
              <a:rPr lang="es-ES" sz="1800" b="1" i="0" dirty="0" err="1">
                <a:solidFill>
                  <a:srgbClr val="000000"/>
                </a:solidFill>
                <a:effectLst/>
              </a:rPr>
              <a:t>Measurable</a:t>
            </a:r>
            <a:r>
              <a:rPr lang="es-ES" sz="1800" b="0" i="0" dirty="0">
                <a:solidFill>
                  <a:srgbClr val="333333"/>
                </a:solidFill>
                <a:effectLst/>
              </a:rPr>
              <a:t> (Medible): ¿Hace lo que se pretende? Es el equipo quien debe ponerse de acuerdo sobre lo que esto significa.</a:t>
            </a:r>
          </a:p>
          <a:p>
            <a:pPr algn="l">
              <a:buFont typeface="Arial" panose="020B0604020202020204" pitchFamily="34" charset="0"/>
              <a:buChar char="•"/>
            </a:pPr>
            <a:r>
              <a:rPr lang="es-ES" sz="1800" b="1" i="0" dirty="0" err="1">
                <a:solidFill>
                  <a:srgbClr val="000000"/>
                </a:solidFill>
                <a:effectLst/>
              </a:rPr>
              <a:t>Achievable</a:t>
            </a:r>
            <a:r>
              <a:rPr lang="es-ES" sz="1800" b="0" i="0" dirty="0">
                <a:solidFill>
                  <a:srgbClr val="333333"/>
                </a:solidFill>
                <a:effectLst/>
              </a:rPr>
              <a:t> (Alcanzable): ¿Es razonable la meta? Consejo: Es bueno establecer metas que representen un desafío, pero puede ser contraproducente no alcanzarlas.</a:t>
            </a:r>
          </a:p>
          <a:p>
            <a:pPr algn="l">
              <a:buFont typeface="Arial" panose="020B0604020202020204" pitchFamily="34" charset="0"/>
              <a:buChar char="•"/>
            </a:pPr>
            <a:r>
              <a:rPr lang="es-ES" sz="1800" b="1" i="0" dirty="0" err="1">
                <a:solidFill>
                  <a:srgbClr val="000000"/>
                </a:solidFill>
                <a:effectLst/>
              </a:rPr>
              <a:t>Relevant</a:t>
            </a:r>
            <a:r>
              <a:rPr lang="es-ES" sz="1800" b="0" i="0" dirty="0">
                <a:solidFill>
                  <a:srgbClr val="333333"/>
                </a:solidFill>
                <a:effectLst/>
              </a:rPr>
              <a:t> (Relevante):  Cada tarea debe ser relevante, contribuyendo a la historia en cuestión.</a:t>
            </a:r>
          </a:p>
          <a:p>
            <a:pPr algn="l">
              <a:buFont typeface="Arial" panose="020B0604020202020204" pitchFamily="34" charset="0"/>
              <a:buChar char="•"/>
            </a:pPr>
            <a:r>
              <a:rPr lang="es-ES" sz="1800" b="1" i="0" dirty="0">
                <a:solidFill>
                  <a:srgbClr val="000000"/>
                </a:solidFill>
                <a:effectLst/>
              </a:rPr>
              <a:t>Time-</a:t>
            </a:r>
            <a:r>
              <a:rPr lang="es-ES" sz="1800" b="1" i="0" dirty="0" err="1">
                <a:solidFill>
                  <a:srgbClr val="000000"/>
                </a:solidFill>
                <a:effectLst/>
              </a:rPr>
              <a:t>Boxed</a:t>
            </a:r>
            <a:r>
              <a:rPr lang="es-ES" sz="1800" b="0" i="0" dirty="0">
                <a:solidFill>
                  <a:srgbClr val="333333"/>
                </a:solidFill>
                <a:effectLst/>
              </a:rPr>
              <a:t> (A tiempo): Una tarea debe estar limitada a una duración específica. No necesariamente debe ser una estimación formal en horas o días, pero debe haber una expectativa para que la gente sepa cuándo debe buscar ayuda.</a:t>
            </a:r>
          </a:p>
        </p:txBody>
      </p:sp>
      <p:sp>
        <p:nvSpPr>
          <p:cNvPr id="4" name="Title 3">
            <a:extLst>
              <a:ext uri="{FF2B5EF4-FFF2-40B4-BE49-F238E27FC236}">
                <a16:creationId xmlns:a16="http://schemas.microsoft.com/office/drawing/2014/main" id="{064EF301-C3D2-4D39-9156-7ED88C909A0C}"/>
              </a:ext>
            </a:extLst>
          </p:cNvPr>
          <p:cNvSpPr>
            <a:spLocks noGrp="1"/>
          </p:cNvSpPr>
          <p:nvPr>
            <p:ph type="title"/>
          </p:nvPr>
        </p:nvSpPr>
        <p:spPr>
          <a:noFill/>
        </p:spPr>
        <p:txBody>
          <a:bodyPr vert="horz" wrap="square" lIns="91440" tIns="45720" rIns="91440" bIns="45720" rtlCol="0" anchor="ctr">
            <a:noAutofit/>
          </a:bodyPr>
          <a:lstStyle/>
          <a:p>
            <a:r>
              <a:rPr lang="es-AR" dirty="0">
                <a:solidFill>
                  <a:srgbClr val="0A8C76"/>
                </a:solidFill>
              </a:rPr>
              <a:t>Tareas</a:t>
            </a:r>
            <a:endParaRPr lang="en-US" dirty="0">
              <a:solidFill>
                <a:srgbClr val="0A8C76"/>
              </a:solidFill>
            </a:endParaRPr>
          </a:p>
        </p:txBody>
      </p:sp>
      <p:pic>
        <p:nvPicPr>
          <p:cNvPr id="6" name="Content Placeholder 5">
            <a:extLst>
              <a:ext uri="{FF2B5EF4-FFF2-40B4-BE49-F238E27FC236}">
                <a16:creationId xmlns:a16="http://schemas.microsoft.com/office/drawing/2014/main" id="{A2BEB92D-8AE2-45A3-9A3E-45515A1D564F}"/>
              </a:ext>
            </a:extLst>
          </p:cNvPr>
          <p:cNvPicPr>
            <a:picLocks noGrp="1" noChangeAspect="1"/>
          </p:cNvPicPr>
          <p:nvPr>
            <p:ph sz="half" idx="2"/>
          </p:nvPr>
        </p:nvPicPr>
        <p:blipFill>
          <a:blip r:embed="rId3"/>
          <a:stretch>
            <a:fillRect/>
          </a:stretch>
        </p:blipFill>
        <p:spPr>
          <a:xfrm>
            <a:off x="7299363" y="1314535"/>
            <a:ext cx="4138087" cy="4365454"/>
          </a:xfrm>
        </p:spPr>
      </p:pic>
      <p:pic>
        <p:nvPicPr>
          <p:cNvPr id="3" name="Imagen 2">
            <a:extLst>
              <a:ext uri="{FF2B5EF4-FFF2-40B4-BE49-F238E27FC236}">
                <a16:creationId xmlns:a16="http://schemas.microsoft.com/office/drawing/2014/main" id="{A6B67199-2026-6611-D092-883441393878}"/>
              </a:ext>
            </a:extLst>
          </p:cNvPr>
          <p:cNvPicPr>
            <a:picLocks noChangeAspect="1"/>
          </p:cNvPicPr>
          <p:nvPr/>
        </p:nvPicPr>
        <p:blipFill>
          <a:blip r:embed="rId4"/>
          <a:stretch>
            <a:fillRect/>
          </a:stretch>
        </p:blipFill>
        <p:spPr>
          <a:xfrm>
            <a:off x="11115675" y="265202"/>
            <a:ext cx="1320800" cy="685800"/>
          </a:xfrm>
          <a:prstGeom prst="rect">
            <a:avLst/>
          </a:prstGeom>
        </p:spPr>
      </p:pic>
    </p:spTree>
    <p:extLst>
      <p:ext uri="{BB962C8B-B14F-4D97-AF65-F5344CB8AC3E}">
        <p14:creationId xmlns:p14="http://schemas.microsoft.com/office/powerpoint/2010/main" val="2084113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C41C48CB-AA69-E909-BEF3-5C86ADB64633}"/>
              </a:ext>
            </a:extLst>
          </p:cNvPr>
          <p:cNvSpPr>
            <a:spLocks noGrp="1"/>
          </p:cNvSpPr>
          <p:nvPr>
            <p:ph type="title"/>
          </p:nvPr>
        </p:nvSpPr>
        <p:spPr>
          <a:xfrm>
            <a:off x="536056" y="265202"/>
            <a:ext cx="11114171" cy="569919"/>
          </a:xfrm>
          <a:noFill/>
        </p:spPr>
        <p:txBody>
          <a:bodyPr/>
          <a:lstStyle/>
          <a:p>
            <a:r>
              <a:rPr lang="es-AR" dirty="0">
                <a:solidFill>
                  <a:srgbClr val="0A8C76"/>
                </a:solidFill>
              </a:rPr>
              <a:t>Estimación de Esfuerzo de </a:t>
            </a:r>
            <a:r>
              <a:rPr lang="es-AR" dirty="0" err="1">
                <a:solidFill>
                  <a:srgbClr val="0A8C76"/>
                </a:solidFill>
              </a:rPr>
              <a:t>Workitems</a:t>
            </a:r>
            <a:endParaRPr lang="en-US" dirty="0">
              <a:solidFill>
                <a:srgbClr val="0A8C76"/>
              </a:solidFill>
            </a:endParaRPr>
          </a:p>
        </p:txBody>
      </p:sp>
      <p:pic>
        <p:nvPicPr>
          <p:cNvPr id="11" name="Imagen 10">
            <a:extLst>
              <a:ext uri="{FF2B5EF4-FFF2-40B4-BE49-F238E27FC236}">
                <a16:creationId xmlns:a16="http://schemas.microsoft.com/office/drawing/2014/main" id="{4D22AC44-FB67-10F9-992D-1085E0848893}"/>
              </a:ext>
            </a:extLst>
          </p:cNvPr>
          <p:cNvPicPr>
            <a:picLocks noChangeAspect="1"/>
          </p:cNvPicPr>
          <p:nvPr/>
        </p:nvPicPr>
        <p:blipFill>
          <a:blip r:embed="rId2"/>
          <a:stretch>
            <a:fillRect/>
          </a:stretch>
        </p:blipFill>
        <p:spPr>
          <a:xfrm>
            <a:off x="11115675" y="265202"/>
            <a:ext cx="1320800" cy="685800"/>
          </a:xfrm>
          <a:prstGeom prst="rect">
            <a:avLst/>
          </a:prstGeom>
        </p:spPr>
      </p:pic>
      <p:pic>
        <p:nvPicPr>
          <p:cNvPr id="14" name="Content Placeholder 2">
            <a:extLst>
              <a:ext uri="{FF2B5EF4-FFF2-40B4-BE49-F238E27FC236}">
                <a16:creationId xmlns:a16="http://schemas.microsoft.com/office/drawing/2014/main" id="{FA53986C-05E4-EBA1-508F-80B987BC8A4C}"/>
              </a:ext>
            </a:extLst>
          </p:cNvPr>
          <p:cNvPicPr>
            <a:picLocks noGrp="1" noChangeAspect="1"/>
          </p:cNvPicPr>
          <p:nvPr>
            <p:ph sz="half" idx="10"/>
          </p:nvPr>
        </p:nvPicPr>
        <p:blipFill>
          <a:blip r:embed="rId3"/>
          <a:srcRect t="211" b="211"/>
          <a:stretch/>
        </p:blipFill>
        <p:spPr>
          <a:xfrm>
            <a:off x="2779712" y="1597638"/>
            <a:ext cx="6634163" cy="4404086"/>
          </a:xfrm>
          <a:prstGeom prst="rect">
            <a:avLst/>
          </a:prstGeom>
        </p:spPr>
      </p:pic>
    </p:spTree>
    <p:extLst>
      <p:ext uri="{BB962C8B-B14F-4D97-AF65-F5344CB8AC3E}">
        <p14:creationId xmlns:p14="http://schemas.microsoft.com/office/powerpoint/2010/main" val="3952310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DEBD1-5AA2-33D6-2594-BE3CD77D4264}"/>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64692236-3DA7-72D6-3CA0-D2E6B3911A39}"/>
              </a:ext>
            </a:extLst>
          </p:cNvPr>
          <p:cNvSpPr>
            <a:spLocks noGrp="1"/>
          </p:cNvSpPr>
          <p:nvPr>
            <p:ph type="title"/>
          </p:nvPr>
        </p:nvSpPr>
        <p:spPr>
          <a:xfrm>
            <a:off x="536056" y="265202"/>
            <a:ext cx="11114171" cy="569919"/>
          </a:xfrm>
          <a:noFill/>
        </p:spPr>
        <p:txBody>
          <a:bodyPr/>
          <a:lstStyle/>
          <a:p>
            <a:r>
              <a:rPr lang="es-AR" dirty="0" err="1">
                <a:solidFill>
                  <a:srgbClr val="0A8C76"/>
                </a:solidFill>
              </a:rPr>
              <a:t>Story</a:t>
            </a:r>
            <a:r>
              <a:rPr lang="es-AR" dirty="0">
                <a:solidFill>
                  <a:srgbClr val="0A8C76"/>
                </a:solidFill>
              </a:rPr>
              <a:t> </a:t>
            </a:r>
            <a:r>
              <a:rPr lang="es-AR" dirty="0" err="1">
                <a:solidFill>
                  <a:srgbClr val="0A8C76"/>
                </a:solidFill>
              </a:rPr>
              <a:t>Points</a:t>
            </a:r>
            <a:r>
              <a:rPr lang="es-AR" dirty="0">
                <a:solidFill>
                  <a:srgbClr val="0A8C76"/>
                </a:solidFill>
              </a:rPr>
              <a:t> para Historias de Usuario</a:t>
            </a:r>
            <a:endParaRPr lang="en-US" dirty="0">
              <a:solidFill>
                <a:srgbClr val="0A8C76"/>
              </a:solidFill>
            </a:endParaRPr>
          </a:p>
        </p:txBody>
      </p:sp>
      <p:pic>
        <p:nvPicPr>
          <p:cNvPr id="11" name="Imagen 10">
            <a:extLst>
              <a:ext uri="{FF2B5EF4-FFF2-40B4-BE49-F238E27FC236}">
                <a16:creationId xmlns:a16="http://schemas.microsoft.com/office/drawing/2014/main" id="{E0DBFCEC-8FF4-1D47-B9E6-266851806AB3}"/>
              </a:ext>
            </a:extLst>
          </p:cNvPr>
          <p:cNvPicPr>
            <a:picLocks noChangeAspect="1"/>
          </p:cNvPicPr>
          <p:nvPr/>
        </p:nvPicPr>
        <p:blipFill>
          <a:blip r:embed="rId2"/>
          <a:stretch>
            <a:fillRect/>
          </a:stretch>
        </p:blipFill>
        <p:spPr>
          <a:xfrm>
            <a:off x="11115675" y="265202"/>
            <a:ext cx="1320800" cy="685800"/>
          </a:xfrm>
          <a:prstGeom prst="rect">
            <a:avLst/>
          </a:prstGeom>
        </p:spPr>
      </p:pic>
      <p:sp>
        <p:nvSpPr>
          <p:cNvPr id="4" name="Content Placeholder 1">
            <a:extLst>
              <a:ext uri="{FF2B5EF4-FFF2-40B4-BE49-F238E27FC236}">
                <a16:creationId xmlns:a16="http://schemas.microsoft.com/office/drawing/2014/main" id="{FC27D53E-1C92-E7FF-8DCF-49729391C064}"/>
              </a:ext>
            </a:extLst>
          </p:cNvPr>
          <p:cNvSpPr txBox="1">
            <a:spLocks/>
          </p:cNvSpPr>
          <p:nvPr/>
        </p:nvSpPr>
        <p:spPr>
          <a:xfrm>
            <a:off x="536055" y="1153577"/>
            <a:ext cx="5356324" cy="2072362"/>
          </a:xfrm>
          <a:prstGeom prst="rect">
            <a:avLst/>
          </a:prstGeom>
        </p:spPr>
        <p:txBody>
          <a:bodyPr>
            <a:no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rtl="0" fontAlgn="base">
              <a:buFont typeface="Arial" panose="020B0604020202020204" pitchFamily="34" charset="0"/>
              <a:buChar char="•"/>
            </a:pPr>
            <a:r>
              <a:rPr lang="es-AR" sz="2000" b="0" i="0" u="none" strike="noStrike" dirty="0">
                <a:solidFill>
                  <a:srgbClr val="3A3838"/>
                </a:solidFill>
                <a:effectLst/>
              </a:rPr>
              <a:t>Es una unidad de medida que por lo general utiliza la escala de Fibonacci</a:t>
            </a:r>
            <a:endParaRPr lang="es-AR" sz="2000" b="0" i="0" u="none" strike="noStrike" dirty="0">
              <a:solidFill>
                <a:srgbClr val="FF5100"/>
              </a:solidFill>
              <a:effectLst/>
            </a:endParaRPr>
          </a:p>
          <a:p>
            <a:pPr rtl="0" fontAlgn="base">
              <a:spcBef>
                <a:spcPts val="1001"/>
              </a:spcBef>
              <a:buFont typeface="Arial" panose="020B0604020202020204" pitchFamily="34" charset="0"/>
              <a:buChar char="•"/>
            </a:pPr>
            <a:r>
              <a:rPr lang="es-AR" sz="2000" b="0" i="0" u="none" strike="noStrike" dirty="0">
                <a:solidFill>
                  <a:srgbClr val="3A3838"/>
                </a:solidFill>
                <a:effectLst/>
              </a:rPr>
              <a:t>Representa todo lo que pueda afectar el esfuerzo necesario para completar un ítem, por ejemplo:</a:t>
            </a:r>
            <a:endParaRPr lang="es-AR" sz="2000" b="0" i="0" u="none" strike="noStrike" dirty="0">
              <a:solidFill>
                <a:srgbClr val="FF5100"/>
              </a:solidFill>
              <a:effectLst/>
            </a:endParaRPr>
          </a:p>
          <a:p>
            <a:pPr marL="742950" lvl="1" indent="-285750" rtl="0" fontAlgn="base">
              <a:spcBef>
                <a:spcPts val="500"/>
              </a:spcBef>
              <a:buFont typeface="Arial" panose="020B0604020202020204" pitchFamily="34" charset="0"/>
              <a:buChar char="•"/>
            </a:pPr>
            <a:r>
              <a:rPr lang="es-AR" b="0" i="0" u="none" strike="noStrike" dirty="0">
                <a:solidFill>
                  <a:srgbClr val="3A3838"/>
                </a:solidFill>
                <a:effectLst/>
              </a:rPr>
              <a:t>La cantidad de trabajo a realizar.</a:t>
            </a:r>
            <a:endParaRPr lang="es-AR" b="0" i="0" u="none" strike="noStrike" dirty="0">
              <a:solidFill>
                <a:srgbClr val="FF5100"/>
              </a:solidFill>
              <a:effectLst/>
            </a:endParaRPr>
          </a:p>
          <a:p>
            <a:pPr marL="742950" lvl="1" indent="-285750" rtl="0" fontAlgn="base">
              <a:spcBef>
                <a:spcPts val="500"/>
              </a:spcBef>
              <a:buFont typeface="Arial" panose="020B0604020202020204" pitchFamily="34" charset="0"/>
              <a:buChar char="•"/>
            </a:pPr>
            <a:r>
              <a:rPr lang="es-AR" b="0" i="0" u="none" strike="noStrike" dirty="0">
                <a:solidFill>
                  <a:srgbClr val="3A3838"/>
                </a:solidFill>
                <a:effectLst/>
              </a:rPr>
              <a:t>La complejidad del trabajo.</a:t>
            </a:r>
            <a:endParaRPr lang="es-AR" b="0" i="0" u="none" strike="noStrike" dirty="0">
              <a:solidFill>
                <a:srgbClr val="FF5100"/>
              </a:solidFill>
              <a:effectLst/>
            </a:endParaRPr>
          </a:p>
          <a:p>
            <a:pPr marL="742950" lvl="1" indent="-285750" rtl="0" fontAlgn="base">
              <a:spcBef>
                <a:spcPts val="500"/>
              </a:spcBef>
              <a:buFont typeface="Arial" panose="020B0604020202020204" pitchFamily="34" charset="0"/>
              <a:buChar char="•"/>
            </a:pPr>
            <a:r>
              <a:rPr lang="es-AR" b="0" i="0" u="none" strike="noStrike" dirty="0">
                <a:solidFill>
                  <a:srgbClr val="3A3838"/>
                </a:solidFill>
                <a:effectLst/>
              </a:rPr>
              <a:t>El riesgo o la incertidumbre.</a:t>
            </a:r>
            <a:endParaRPr lang="es-AR" b="0" i="0" u="none" strike="noStrike" dirty="0">
              <a:solidFill>
                <a:srgbClr val="FF5100"/>
              </a:solidFill>
              <a:effectLst/>
            </a:endParaRPr>
          </a:p>
          <a:p>
            <a:pPr marL="742950" lvl="1" indent="-285750" rtl="0" fontAlgn="base">
              <a:spcBef>
                <a:spcPts val="500"/>
              </a:spcBef>
              <a:buFont typeface="Arial" panose="020B0604020202020204" pitchFamily="34" charset="0"/>
              <a:buChar char="•"/>
            </a:pPr>
            <a:r>
              <a:rPr lang="es-AR" b="0" i="0" u="none" strike="noStrike" dirty="0">
                <a:solidFill>
                  <a:srgbClr val="3A3838"/>
                </a:solidFill>
                <a:effectLst/>
              </a:rPr>
              <a:t>La experiencia precia con ítems similares.</a:t>
            </a:r>
            <a:endParaRPr lang="es-AR" b="0" i="0" u="none" strike="noStrike" dirty="0">
              <a:solidFill>
                <a:srgbClr val="FF5100"/>
              </a:solidFill>
              <a:effectLst/>
            </a:endParaRPr>
          </a:p>
          <a:p>
            <a:pPr marL="742950" lvl="1" indent="-285750" rtl="0" fontAlgn="base">
              <a:spcBef>
                <a:spcPts val="500"/>
              </a:spcBef>
              <a:buFont typeface="Arial" panose="020B0604020202020204" pitchFamily="34" charset="0"/>
              <a:buChar char="•"/>
            </a:pPr>
            <a:r>
              <a:rPr lang="es-AR" b="0" i="0" u="none" strike="noStrike" dirty="0">
                <a:solidFill>
                  <a:srgbClr val="3A3838"/>
                </a:solidFill>
                <a:effectLst/>
              </a:rPr>
              <a:t>Todo lo que implique la definición de “Done” del Sprint.</a:t>
            </a:r>
            <a:endParaRPr lang="es-AR" b="0" i="0" u="none" strike="noStrike" dirty="0">
              <a:solidFill>
                <a:srgbClr val="FF5100"/>
              </a:solidFill>
              <a:effectLst/>
            </a:endParaRPr>
          </a:p>
        </p:txBody>
      </p:sp>
      <p:pic>
        <p:nvPicPr>
          <p:cNvPr id="1026" name="Picture 2">
            <a:extLst>
              <a:ext uri="{FF2B5EF4-FFF2-40B4-BE49-F238E27FC236}">
                <a16:creationId xmlns:a16="http://schemas.microsoft.com/office/drawing/2014/main" id="{9280B9E2-5072-E392-6FA7-81D45A12F3BD}"/>
              </a:ext>
            </a:extLst>
          </p:cNvPr>
          <p:cNvPicPr>
            <a:picLocks noChangeAspect="1" noChangeArrowheads="1"/>
          </p:cNvPicPr>
          <p:nvPr/>
        </p:nvPicPr>
        <p:blipFill>
          <a:blip r:embed="rId3"/>
          <a:srcRect/>
          <a:stretch/>
        </p:blipFill>
        <p:spPr bwMode="auto">
          <a:xfrm>
            <a:off x="7604470" y="1784031"/>
            <a:ext cx="3426462" cy="342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787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4E00-A088-A263-A83D-E640F27DE608}"/>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E1E62E15-904F-2E3A-EA97-F68DB03A8398}"/>
              </a:ext>
            </a:extLst>
          </p:cNvPr>
          <p:cNvSpPr>
            <a:spLocks noGrp="1"/>
          </p:cNvSpPr>
          <p:nvPr>
            <p:ph type="title"/>
          </p:nvPr>
        </p:nvSpPr>
        <p:spPr>
          <a:xfrm>
            <a:off x="536056" y="265202"/>
            <a:ext cx="11114171" cy="569919"/>
          </a:xfrm>
          <a:noFill/>
        </p:spPr>
        <p:txBody>
          <a:bodyPr/>
          <a:lstStyle/>
          <a:p>
            <a:r>
              <a:rPr lang="es-AR" dirty="0">
                <a:solidFill>
                  <a:srgbClr val="0A8C76"/>
                </a:solidFill>
              </a:rPr>
              <a:t>Pronóstico de Horas para Tareas</a:t>
            </a:r>
            <a:endParaRPr lang="en-US" dirty="0">
              <a:solidFill>
                <a:srgbClr val="0A8C76"/>
              </a:solidFill>
            </a:endParaRPr>
          </a:p>
        </p:txBody>
      </p:sp>
      <p:pic>
        <p:nvPicPr>
          <p:cNvPr id="11" name="Imagen 10">
            <a:extLst>
              <a:ext uri="{FF2B5EF4-FFF2-40B4-BE49-F238E27FC236}">
                <a16:creationId xmlns:a16="http://schemas.microsoft.com/office/drawing/2014/main" id="{FAAA59E3-B9A1-A99D-09B0-153F1FEA2C90}"/>
              </a:ext>
            </a:extLst>
          </p:cNvPr>
          <p:cNvPicPr>
            <a:picLocks noChangeAspect="1"/>
          </p:cNvPicPr>
          <p:nvPr/>
        </p:nvPicPr>
        <p:blipFill>
          <a:blip r:embed="rId2"/>
          <a:stretch>
            <a:fillRect/>
          </a:stretch>
        </p:blipFill>
        <p:spPr>
          <a:xfrm>
            <a:off x="11115675" y="265202"/>
            <a:ext cx="1320800" cy="685800"/>
          </a:xfrm>
          <a:prstGeom prst="rect">
            <a:avLst/>
          </a:prstGeom>
        </p:spPr>
      </p:pic>
      <p:sp>
        <p:nvSpPr>
          <p:cNvPr id="4" name="Content Placeholder 1">
            <a:extLst>
              <a:ext uri="{FF2B5EF4-FFF2-40B4-BE49-F238E27FC236}">
                <a16:creationId xmlns:a16="http://schemas.microsoft.com/office/drawing/2014/main" id="{B3F1436D-ADAA-B961-DABB-E18CBB5E13EF}"/>
              </a:ext>
            </a:extLst>
          </p:cNvPr>
          <p:cNvSpPr txBox="1">
            <a:spLocks/>
          </p:cNvSpPr>
          <p:nvPr/>
        </p:nvSpPr>
        <p:spPr>
          <a:xfrm>
            <a:off x="536055" y="1153577"/>
            <a:ext cx="5356324" cy="2072362"/>
          </a:xfrm>
          <a:prstGeom prst="rect">
            <a:avLst/>
          </a:prstGeom>
        </p:spPr>
        <p:txBody>
          <a:bodyPr>
            <a:no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rtl="0" fontAlgn="base">
              <a:buFont typeface="Arial" panose="020B0604020202020204" pitchFamily="34" charset="0"/>
              <a:buChar char="•"/>
            </a:pPr>
            <a:r>
              <a:rPr lang="es-AR" sz="1800" b="0" i="0" u="none" strike="noStrike" dirty="0">
                <a:solidFill>
                  <a:srgbClr val="3A3838"/>
                </a:solidFill>
                <a:effectLst/>
              </a:rPr>
              <a:t>La estimación la debe realizar el equipo técnico de trabajo.</a:t>
            </a:r>
            <a:endParaRPr lang="es-AR" sz="1800" b="0" i="0" u="none" strike="noStrike" dirty="0">
              <a:solidFill>
                <a:srgbClr val="FF5100"/>
              </a:solidFill>
              <a:effectLst/>
            </a:endParaRPr>
          </a:p>
          <a:p>
            <a:pPr rtl="0" fontAlgn="base">
              <a:spcBef>
                <a:spcPts val="1001"/>
              </a:spcBef>
              <a:buFont typeface="Arial" panose="020B0604020202020204" pitchFamily="34" charset="0"/>
              <a:buChar char="•"/>
            </a:pPr>
            <a:r>
              <a:rPr lang="es-AR" sz="1800" b="0" i="0" u="none" strike="noStrike" dirty="0">
                <a:solidFill>
                  <a:srgbClr val="3A3838"/>
                </a:solidFill>
                <a:effectLst/>
              </a:rPr>
              <a:t>Los cerdos estiman.</a:t>
            </a:r>
            <a:endParaRPr lang="es-AR" sz="1800" b="0" i="0" u="none" strike="noStrike" dirty="0">
              <a:solidFill>
                <a:srgbClr val="FF5100"/>
              </a:solidFill>
              <a:effectLst/>
            </a:endParaRPr>
          </a:p>
          <a:p>
            <a:pPr rtl="0" fontAlgn="base">
              <a:spcBef>
                <a:spcPts val="1001"/>
              </a:spcBef>
              <a:buFont typeface="Arial" panose="020B0604020202020204" pitchFamily="34" charset="0"/>
              <a:buChar char="•"/>
            </a:pPr>
            <a:r>
              <a:rPr lang="es-AR" sz="1800" b="0" i="0" u="none" strike="noStrike" dirty="0">
                <a:solidFill>
                  <a:srgbClr val="3A3838"/>
                </a:solidFill>
                <a:effectLst/>
              </a:rPr>
              <a:t>Trabajo con descuento de esfuerzos y roles.</a:t>
            </a:r>
            <a:endParaRPr lang="es-AR" sz="1800" b="0" i="0" u="none" strike="noStrike" dirty="0">
              <a:solidFill>
                <a:srgbClr val="FF5100"/>
              </a:solidFill>
              <a:effectLst/>
            </a:endParaRPr>
          </a:p>
        </p:txBody>
      </p:sp>
      <p:pic>
        <p:nvPicPr>
          <p:cNvPr id="2050" name="Picture 2" descr="Set sprint capacity - Azure Boards | Microsoft Docs">
            <a:extLst>
              <a:ext uri="{FF2B5EF4-FFF2-40B4-BE49-F238E27FC236}">
                <a16:creationId xmlns:a16="http://schemas.microsoft.com/office/drawing/2014/main" id="{6D50EC57-D21E-82E2-22A2-2078150CC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295" y="1433384"/>
            <a:ext cx="4868932" cy="485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2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D94C8-F20D-381A-BEBE-E5BCFC74B9D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BDC91A-439D-FB05-AC0F-65CA6DA84D02}"/>
              </a:ext>
            </a:extLst>
          </p:cNvPr>
          <p:cNvSpPr>
            <a:spLocks noGrp="1"/>
          </p:cNvSpPr>
          <p:nvPr>
            <p:ph sz="half" idx="1"/>
          </p:nvPr>
        </p:nvSpPr>
        <p:spPr/>
        <p:txBody>
          <a:bodyPr>
            <a:noAutofit/>
          </a:bodyPr>
          <a:lstStyle/>
          <a:p>
            <a:r>
              <a:rPr lang="es-ES" sz="2000" dirty="0"/>
              <a:t>Las herramientas de </a:t>
            </a:r>
            <a:r>
              <a:rPr lang="es-ES" sz="2000" dirty="0" err="1"/>
              <a:t>Sprints</a:t>
            </a:r>
            <a:r>
              <a:rPr lang="es-ES" sz="2000" dirty="0"/>
              <a:t> incluyen un trabajo acumulado filtrado basado en una ruta de iteración y un panel de tareas filtrado de manera similar.</a:t>
            </a:r>
          </a:p>
          <a:p>
            <a:r>
              <a:rPr lang="es-ES" sz="2000" dirty="0"/>
              <a:t>Estas herramientas son útiles para implementar prácticas Scrum. Con Scrum, puede programar y planificar </a:t>
            </a:r>
            <a:r>
              <a:rPr lang="es-ES" sz="2000" dirty="0" err="1"/>
              <a:t>sprints</a:t>
            </a:r>
            <a:r>
              <a:rPr lang="es-ES" sz="2000" dirty="0"/>
              <a:t>, actualizar su tablero de tareas y monitorear su carga de sprint.</a:t>
            </a:r>
          </a:p>
          <a:p>
            <a:r>
              <a:rPr lang="es-ES" sz="2000" dirty="0"/>
              <a:t>Los métodos de Scrum usan </a:t>
            </a:r>
            <a:r>
              <a:rPr lang="es-ES" sz="2000" dirty="0" err="1"/>
              <a:t>Iteration</a:t>
            </a:r>
            <a:r>
              <a:rPr lang="es-ES" sz="2000" dirty="0"/>
              <a:t> </a:t>
            </a:r>
            <a:r>
              <a:rPr lang="es-ES" sz="2000" dirty="0" err="1"/>
              <a:t>Paths</a:t>
            </a:r>
            <a:r>
              <a:rPr lang="es-ES" sz="2000" dirty="0"/>
              <a:t>, también conocidos como </a:t>
            </a:r>
            <a:r>
              <a:rPr lang="es-ES" sz="2000" dirty="0" err="1"/>
              <a:t>sprints</a:t>
            </a:r>
            <a:r>
              <a:rPr lang="es-ES" sz="2000" dirty="0"/>
              <a:t>, para planificar el trabajo que realizará un equipo dentro de un período de tiempo y cadencia específicos.</a:t>
            </a:r>
            <a:endParaRPr lang="en-US" sz="2000" dirty="0"/>
          </a:p>
        </p:txBody>
      </p:sp>
      <p:sp>
        <p:nvSpPr>
          <p:cNvPr id="4" name="Title 3">
            <a:extLst>
              <a:ext uri="{FF2B5EF4-FFF2-40B4-BE49-F238E27FC236}">
                <a16:creationId xmlns:a16="http://schemas.microsoft.com/office/drawing/2014/main" id="{37E81030-8E27-9AFB-1670-0C24465CA68D}"/>
              </a:ext>
            </a:extLst>
          </p:cNvPr>
          <p:cNvSpPr>
            <a:spLocks noGrp="1"/>
          </p:cNvSpPr>
          <p:nvPr>
            <p:ph type="title"/>
          </p:nvPr>
        </p:nvSpPr>
        <p:spPr>
          <a:noFill/>
        </p:spPr>
        <p:txBody>
          <a:bodyPr vert="horz" wrap="square" lIns="91440" tIns="45720" rIns="91440" bIns="45720" rtlCol="0" anchor="ctr">
            <a:noAutofit/>
          </a:bodyPr>
          <a:lstStyle/>
          <a:p>
            <a:r>
              <a:rPr lang="es-AR" dirty="0" err="1">
                <a:solidFill>
                  <a:srgbClr val="0A8C76"/>
                </a:solidFill>
              </a:rPr>
              <a:t>Sprints</a:t>
            </a:r>
            <a:endParaRPr lang="en-US" dirty="0">
              <a:solidFill>
                <a:srgbClr val="0A8C76"/>
              </a:solidFill>
            </a:endParaRPr>
          </a:p>
        </p:txBody>
      </p:sp>
      <p:pic>
        <p:nvPicPr>
          <p:cNvPr id="3" name="Imagen 2">
            <a:extLst>
              <a:ext uri="{FF2B5EF4-FFF2-40B4-BE49-F238E27FC236}">
                <a16:creationId xmlns:a16="http://schemas.microsoft.com/office/drawing/2014/main" id="{8B350B85-985C-E15A-8427-87EE73CD25F5}"/>
              </a:ext>
            </a:extLst>
          </p:cNvPr>
          <p:cNvPicPr>
            <a:picLocks noChangeAspect="1"/>
          </p:cNvPicPr>
          <p:nvPr/>
        </p:nvPicPr>
        <p:blipFill>
          <a:blip r:embed="rId3"/>
          <a:stretch>
            <a:fillRect/>
          </a:stretch>
        </p:blipFill>
        <p:spPr>
          <a:xfrm>
            <a:off x="11115675" y="265202"/>
            <a:ext cx="1320800" cy="685800"/>
          </a:xfrm>
          <a:prstGeom prst="rect">
            <a:avLst/>
          </a:prstGeom>
        </p:spPr>
      </p:pic>
      <p:pic>
        <p:nvPicPr>
          <p:cNvPr id="8" name="Picture 2" descr="Assign backlog items to a sprint - Azure Boards | Microsoft Docs">
            <a:extLst>
              <a:ext uri="{FF2B5EF4-FFF2-40B4-BE49-F238E27FC236}">
                <a16:creationId xmlns:a16="http://schemas.microsoft.com/office/drawing/2014/main" id="{1ACBE33E-B302-DBF5-442E-7250C1E85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097" y="1816443"/>
            <a:ext cx="5591156" cy="317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57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Las empresas de DevOps de alto rendimiento logran...</a:t>
            </a:r>
            <a:endParaRPr lang="en-US" dirty="0"/>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dirty="0">
                <a:ln w="3175">
                  <a:noFill/>
                </a:ln>
                <a:latin typeface="+mj-lt"/>
                <a:cs typeface="Segoe UI Semilight" panose="020B0402040204020203" pitchFamily="34" charset="0"/>
              </a:rPr>
              <a:t>Faster</a:t>
            </a:r>
          </a:p>
          <a:p>
            <a:pPr algn="ctr" defTabSz="914016">
              <a:spcBef>
                <a:spcPts val="784"/>
              </a:spcBef>
              <a:defRPr/>
            </a:pPr>
            <a:r>
              <a:rPr lang="en-US" sz="2353" spc="10" dirty="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2,604x Faster Mean </a:t>
            </a:r>
          </a:p>
          <a:p>
            <a:pPr algn="ctr" defTabSz="914016">
              <a:spcBef>
                <a:spcPts val="784"/>
              </a:spcBef>
              <a:defRPr/>
            </a:pPr>
            <a:r>
              <a:rPr lang="en-US" sz="2353" spc="10" dirty="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E1804-C71C-BF2A-924F-9E6E6F7F2A5C}"/>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43250D5D-2BA1-843E-76CA-C811A950F5CA}"/>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4" name="Title 3">
            <a:extLst>
              <a:ext uri="{FF2B5EF4-FFF2-40B4-BE49-F238E27FC236}">
                <a16:creationId xmlns:a16="http://schemas.microsoft.com/office/drawing/2014/main" id="{1CE513D2-1A8E-A525-A62D-2F1EC4F36315}"/>
              </a:ext>
            </a:extLst>
          </p:cNvPr>
          <p:cNvSpPr>
            <a:spLocks noGrp="1"/>
          </p:cNvSpPr>
          <p:nvPr>
            <p:ph type="title"/>
          </p:nvPr>
        </p:nvSpPr>
        <p:spPr/>
        <p:txBody>
          <a:bodyPr/>
          <a:lstStyle/>
          <a:p>
            <a:r>
              <a:rPr lang="en-US">
                <a:solidFill>
                  <a:srgbClr val="D83C02"/>
                </a:solidFill>
              </a:rPr>
              <a:t>Azure Repos</a:t>
            </a:r>
          </a:p>
        </p:txBody>
      </p:sp>
      <p:sp>
        <p:nvSpPr>
          <p:cNvPr id="6" name="Content Placeholder 1">
            <a:extLst>
              <a:ext uri="{FF2B5EF4-FFF2-40B4-BE49-F238E27FC236}">
                <a16:creationId xmlns:a16="http://schemas.microsoft.com/office/drawing/2014/main" id="{EA1226AC-B70F-06ED-EDFB-5F47D2AA6D37}"/>
              </a:ext>
            </a:extLst>
          </p:cNvPr>
          <p:cNvSpPr txBox="1">
            <a:spLocks/>
          </p:cNvSpPr>
          <p:nvPr/>
        </p:nvSpPr>
        <p:spPr>
          <a:xfrm>
            <a:off x="525517" y="1131060"/>
            <a:ext cx="5251030" cy="5338691"/>
          </a:xfrm>
          <a:prstGeom prst="rect">
            <a:avLst/>
          </a:prstGeom>
        </p:spPr>
        <p:txBody>
          <a:bodyPr anchor="ctr">
            <a:normAutofit fontScale="70000" lnSpcReduction="20000"/>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a:t>Azure Repos es un conjunto de herramientas de control de versiones que puede usar para administrar su código.</a:t>
            </a:r>
          </a:p>
          <a:p>
            <a:r>
              <a:rPr lang="es-ES"/>
              <a:t>Ya sea que su proyecto de software sea grande o pequeño, usar el control de versiones lo antes posible es una buena idea.</a:t>
            </a:r>
          </a:p>
          <a:p>
            <a:r>
              <a:rPr lang="es-ES"/>
              <a:t>Los sistemas de control de versiones son software que lo ayudan a rastrear los cambios que realiza en su código con el tiempo.</a:t>
            </a:r>
          </a:p>
          <a:p>
            <a:r>
              <a:rPr lang="es-ES"/>
              <a:t>A medida que edita su código, le dice al sistema de control de versiones que tome una instantánea de sus archivos.</a:t>
            </a:r>
          </a:p>
          <a:p>
            <a:r>
              <a:rPr lang="es-ES"/>
              <a:t>El sistema de control de versiones guarda esa instantánea permanentemente para que pueda recuperarla más tarde si la necesita.</a:t>
            </a:r>
            <a:endParaRPr lang="en-US" dirty="0"/>
          </a:p>
        </p:txBody>
      </p:sp>
      <p:pic>
        <p:nvPicPr>
          <p:cNvPr id="7" name="Content Placeholder 6">
            <a:extLst>
              <a:ext uri="{FF2B5EF4-FFF2-40B4-BE49-F238E27FC236}">
                <a16:creationId xmlns:a16="http://schemas.microsoft.com/office/drawing/2014/main" id="{ABE8C590-BD21-5B4F-FA2E-0889E5E432D1}"/>
              </a:ext>
            </a:extLst>
          </p:cNvPr>
          <p:cNvPicPr>
            <a:picLocks noChangeAspect="1"/>
          </p:cNvPicPr>
          <p:nvPr/>
        </p:nvPicPr>
        <p:blipFill>
          <a:blip r:embed="rId4"/>
          <a:stretch>
            <a:fillRect/>
          </a:stretch>
        </p:blipFill>
        <p:spPr>
          <a:xfrm>
            <a:off x="6373813" y="1623333"/>
            <a:ext cx="5249862" cy="4352697"/>
          </a:xfrm>
          <a:prstGeom prst="rect">
            <a:avLst/>
          </a:prstGeom>
        </p:spPr>
      </p:pic>
    </p:spTree>
    <p:extLst>
      <p:ext uri="{BB962C8B-B14F-4D97-AF65-F5344CB8AC3E}">
        <p14:creationId xmlns:p14="http://schemas.microsoft.com/office/powerpoint/2010/main" val="114609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3B358-0F7E-A00E-6404-8E420A2B361D}"/>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0328EB34-450A-B77E-B25C-6123A18219D8}"/>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4" name="Title 3">
            <a:extLst>
              <a:ext uri="{FF2B5EF4-FFF2-40B4-BE49-F238E27FC236}">
                <a16:creationId xmlns:a16="http://schemas.microsoft.com/office/drawing/2014/main" id="{F1204002-3F74-D5C4-8F9F-0EA1D282A382}"/>
              </a:ext>
            </a:extLst>
          </p:cNvPr>
          <p:cNvSpPr>
            <a:spLocks noGrp="1"/>
          </p:cNvSpPr>
          <p:nvPr>
            <p:ph type="title"/>
          </p:nvPr>
        </p:nvSpPr>
        <p:spPr/>
        <p:txBody>
          <a:bodyPr/>
          <a:lstStyle/>
          <a:p>
            <a:r>
              <a:rPr lang="en-US" dirty="0">
                <a:solidFill>
                  <a:srgbClr val="D83C02"/>
                </a:solidFill>
              </a:rPr>
              <a:t>Azure Repos</a:t>
            </a:r>
          </a:p>
        </p:txBody>
      </p:sp>
      <p:sp>
        <p:nvSpPr>
          <p:cNvPr id="6" name="Content Placeholder 1">
            <a:extLst>
              <a:ext uri="{FF2B5EF4-FFF2-40B4-BE49-F238E27FC236}">
                <a16:creationId xmlns:a16="http://schemas.microsoft.com/office/drawing/2014/main" id="{95E370D7-01A3-FF9C-4C66-84008DB5D594}"/>
              </a:ext>
            </a:extLst>
          </p:cNvPr>
          <p:cNvSpPr txBox="1">
            <a:spLocks/>
          </p:cNvSpPr>
          <p:nvPr/>
        </p:nvSpPr>
        <p:spPr>
          <a:xfrm>
            <a:off x="525517" y="1131060"/>
            <a:ext cx="5251030" cy="5338691"/>
          </a:xfrm>
          <a:prstGeom prst="rect">
            <a:avLst/>
          </a:prstGeom>
        </p:spPr>
        <p:txBody>
          <a:bodyPr anchor="ctr">
            <a:no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sz="1800" dirty="0"/>
              <a:t>Azure Repos soporta dos tipos de controlador de versiones:</a:t>
            </a:r>
          </a:p>
          <a:p>
            <a:pPr marL="571500" lvl="1" indent="-342900">
              <a:buFont typeface="Arial" panose="020B0604020202020204" pitchFamily="34" charset="0"/>
              <a:buChar char="•"/>
            </a:pPr>
            <a:r>
              <a:rPr lang="es-AR" dirty="0"/>
              <a:t>GIT</a:t>
            </a:r>
          </a:p>
          <a:p>
            <a:pPr marL="571500" lvl="1" indent="-342900">
              <a:buFont typeface="Arial" panose="020B0604020202020204" pitchFamily="34" charset="0"/>
              <a:buChar char="•"/>
            </a:pPr>
            <a:r>
              <a:rPr lang="es-AR" dirty="0"/>
              <a:t>TFVC</a:t>
            </a:r>
          </a:p>
          <a:p>
            <a:r>
              <a:rPr lang="es-AR" sz="1800" dirty="0"/>
              <a:t>Recomendamos utilizar GIT siempre y cuando sea posible.</a:t>
            </a:r>
          </a:p>
          <a:p>
            <a:r>
              <a:rPr lang="es-AR" sz="1800" dirty="0"/>
              <a:t>El trabajo con repos suele incluir:</a:t>
            </a:r>
          </a:p>
          <a:p>
            <a:pPr marL="571500" lvl="1" indent="-342900">
              <a:buFont typeface="Arial" panose="020B0604020202020204" pitchFamily="34" charset="0"/>
              <a:buChar char="•"/>
            </a:pPr>
            <a:r>
              <a:rPr lang="es-AR" dirty="0" err="1"/>
              <a:t>Commits</a:t>
            </a:r>
            <a:r>
              <a:rPr lang="es-AR" dirty="0"/>
              <a:t>.</a:t>
            </a:r>
          </a:p>
          <a:p>
            <a:pPr marL="571500" lvl="1" indent="-342900">
              <a:buFont typeface="Arial" panose="020B0604020202020204" pitchFamily="34" charset="0"/>
              <a:buChar char="•"/>
            </a:pPr>
            <a:r>
              <a:rPr lang="es-AR" dirty="0" err="1"/>
              <a:t>Pushes</a:t>
            </a:r>
            <a:r>
              <a:rPr lang="es-AR" dirty="0"/>
              <a:t>.</a:t>
            </a:r>
          </a:p>
          <a:p>
            <a:pPr marL="571500" lvl="1" indent="-342900">
              <a:buFont typeface="Arial" panose="020B0604020202020204" pitchFamily="34" charset="0"/>
              <a:buChar char="•"/>
            </a:pPr>
            <a:r>
              <a:rPr lang="es-AR" dirty="0" err="1"/>
              <a:t>Pull</a:t>
            </a:r>
            <a:r>
              <a:rPr lang="es-AR" dirty="0"/>
              <a:t> </a:t>
            </a:r>
            <a:r>
              <a:rPr lang="es-AR" dirty="0" err="1"/>
              <a:t>Requests</a:t>
            </a:r>
            <a:r>
              <a:rPr lang="es-AR" dirty="0"/>
              <a:t>.</a:t>
            </a:r>
          </a:p>
          <a:p>
            <a:pPr marL="571500" lvl="1" indent="-342900">
              <a:buFont typeface="Arial" panose="020B0604020202020204" pitchFamily="34" charset="0"/>
              <a:buChar char="•"/>
            </a:pPr>
            <a:r>
              <a:rPr lang="es-AR" dirty="0"/>
              <a:t>Revisiones de Código.</a:t>
            </a:r>
          </a:p>
          <a:p>
            <a:pPr marL="571500" lvl="1" indent="-342900">
              <a:buFont typeface="Arial" panose="020B0604020202020204" pitchFamily="34" charset="0"/>
              <a:buChar char="•"/>
            </a:pPr>
            <a:r>
              <a:rPr lang="es-AR" dirty="0"/>
              <a:t>Aprobaciones / Denegaciones.</a:t>
            </a:r>
          </a:p>
          <a:p>
            <a:pPr marL="571500" lvl="1" indent="-342900">
              <a:buFont typeface="Arial" panose="020B0604020202020204" pitchFamily="34" charset="0"/>
              <a:buChar char="•"/>
            </a:pPr>
            <a:r>
              <a:rPr lang="es-AR" dirty="0" err="1"/>
              <a:t>Segurizaciones</a:t>
            </a:r>
            <a:r>
              <a:rPr lang="es-AR" dirty="0"/>
              <a:t> en repositorios protegidos.</a:t>
            </a:r>
          </a:p>
        </p:txBody>
      </p:sp>
      <p:pic>
        <p:nvPicPr>
          <p:cNvPr id="2" name="Picture 2" descr="Migrating from TFVC to Git (for large repositories) - Cellenza Blog">
            <a:extLst>
              <a:ext uri="{FF2B5EF4-FFF2-40B4-BE49-F238E27FC236}">
                <a16:creationId xmlns:a16="http://schemas.microsoft.com/office/drawing/2014/main" id="{299AD712-3060-2C69-FB21-C0791D3E59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66" r="24010"/>
          <a:stretch/>
        </p:blipFill>
        <p:spPr bwMode="auto">
          <a:xfrm>
            <a:off x="7144870" y="1791447"/>
            <a:ext cx="3898509" cy="393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64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B6DC-43DA-4DD1-CA74-BD0985C3E486}"/>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5D36C1D8-1F1C-42DA-B3DE-D140BB5ABB1F}"/>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4" name="Title 3">
            <a:extLst>
              <a:ext uri="{FF2B5EF4-FFF2-40B4-BE49-F238E27FC236}">
                <a16:creationId xmlns:a16="http://schemas.microsoft.com/office/drawing/2014/main" id="{0DF2F326-9DE3-648A-AC74-0C9BE3CAEB23}"/>
              </a:ext>
            </a:extLst>
          </p:cNvPr>
          <p:cNvSpPr>
            <a:spLocks noGrp="1"/>
          </p:cNvSpPr>
          <p:nvPr>
            <p:ph type="title"/>
          </p:nvPr>
        </p:nvSpPr>
        <p:spPr/>
        <p:txBody>
          <a:bodyPr/>
          <a:lstStyle/>
          <a:p>
            <a:r>
              <a:rPr lang="en-US" dirty="0">
                <a:solidFill>
                  <a:srgbClr val="D83C02"/>
                </a:solidFill>
              </a:rPr>
              <a:t>Azure Repos &amp; Backlog</a:t>
            </a:r>
          </a:p>
        </p:txBody>
      </p:sp>
      <p:sp>
        <p:nvSpPr>
          <p:cNvPr id="6" name="Content Placeholder 1">
            <a:extLst>
              <a:ext uri="{FF2B5EF4-FFF2-40B4-BE49-F238E27FC236}">
                <a16:creationId xmlns:a16="http://schemas.microsoft.com/office/drawing/2014/main" id="{BB340EBE-B263-02A1-1574-89F51DD43CBE}"/>
              </a:ext>
            </a:extLst>
          </p:cNvPr>
          <p:cNvSpPr txBox="1">
            <a:spLocks/>
          </p:cNvSpPr>
          <p:nvPr/>
        </p:nvSpPr>
        <p:spPr>
          <a:xfrm>
            <a:off x="434975" y="981075"/>
            <a:ext cx="5251030" cy="5338691"/>
          </a:xfrm>
          <a:prstGeom prst="rect">
            <a:avLst/>
          </a:prstGeom>
        </p:spPr>
        <p:txBody>
          <a:bodyPr anchor="ctr">
            <a:no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sz="3200" dirty="0"/>
              <a:t>Existe una relación recomendada entre los Repos (y sus actividades) y el Backlog.</a:t>
            </a:r>
          </a:p>
          <a:p>
            <a:r>
              <a:rPr lang="es-AR" sz="3200" dirty="0"/>
              <a:t>Esta relación nos permite mantener trazabilidad e historia en el equipo de trabajo y el desarrollo de software.</a:t>
            </a:r>
            <a:endParaRPr lang="en-US" sz="3200" dirty="0"/>
          </a:p>
        </p:txBody>
      </p:sp>
      <p:pic>
        <p:nvPicPr>
          <p:cNvPr id="3" name="Content Placeholder 7">
            <a:extLst>
              <a:ext uri="{FF2B5EF4-FFF2-40B4-BE49-F238E27FC236}">
                <a16:creationId xmlns:a16="http://schemas.microsoft.com/office/drawing/2014/main" id="{46E20215-58E3-0FB3-FA5D-D48197C5B717}"/>
              </a:ext>
            </a:extLst>
          </p:cNvPr>
          <p:cNvPicPr>
            <a:picLocks noChangeAspect="1"/>
          </p:cNvPicPr>
          <p:nvPr/>
        </p:nvPicPr>
        <p:blipFill>
          <a:blip r:embed="rId4"/>
          <a:stretch>
            <a:fillRect/>
          </a:stretch>
        </p:blipFill>
        <p:spPr>
          <a:xfrm>
            <a:off x="6373813" y="1623333"/>
            <a:ext cx="5249862" cy="4352697"/>
          </a:xfrm>
          <a:prstGeom prst="rect">
            <a:avLst/>
          </a:prstGeom>
        </p:spPr>
      </p:pic>
    </p:spTree>
    <p:extLst>
      <p:ext uri="{BB962C8B-B14F-4D97-AF65-F5344CB8AC3E}">
        <p14:creationId xmlns:p14="http://schemas.microsoft.com/office/powerpoint/2010/main" val="258549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91E9-ECA2-9A08-4BF0-A46C678388ED}"/>
              </a:ext>
            </a:extLst>
          </p:cNvPr>
          <p:cNvSpPr>
            <a:spLocks noGrp="1"/>
          </p:cNvSpPr>
          <p:nvPr>
            <p:ph type="title"/>
          </p:nvPr>
        </p:nvSpPr>
        <p:spPr/>
        <p:txBody>
          <a:bodyPr/>
          <a:lstStyle/>
          <a:p>
            <a:r>
              <a:rPr lang="es-ES">
                <a:solidFill>
                  <a:srgbClr val="000000"/>
                </a:solidFill>
                <a:latin typeface="Segoe UI Semibold"/>
                <a:ea typeface="Segoe UI Semibold"/>
                <a:cs typeface="Segoe UI Semibold"/>
              </a:rPr>
              <a:t>Exploración de los tipos de flujo de trabajo de rama</a:t>
            </a:r>
          </a:p>
        </p:txBody>
      </p:sp>
      <p:sp>
        <p:nvSpPr>
          <p:cNvPr id="10" name="Oval 9" descr="icon of a finger pushing a button">
            <a:extLst>
              <a:ext uri="{FF2B5EF4-FFF2-40B4-BE49-F238E27FC236}">
                <a16:creationId xmlns:a16="http://schemas.microsoft.com/office/drawing/2014/main" id="{3B6280A4-F29B-B6D6-AC39-981BF0E83A7D}"/>
              </a:ext>
            </a:extLst>
          </p:cNvPr>
          <p:cNvSpPr/>
          <p:nvPr/>
        </p:nvSpPr>
        <p:spPr bwMode="auto">
          <a:xfrm>
            <a:off x="637552" y="1592892"/>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1</a:t>
            </a:r>
          </a:p>
        </p:txBody>
      </p:sp>
      <p:sp>
        <p:nvSpPr>
          <p:cNvPr id="11" name="Rectangle 10">
            <a:extLst>
              <a:ext uri="{FF2B5EF4-FFF2-40B4-BE49-F238E27FC236}">
                <a16:creationId xmlns:a16="http://schemas.microsoft.com/office/drawing/2014/main" id="{EA5CAFFE-0006-B883-DCBF-5681D4863C3B}"/>
              </a:ext>
            </a:extLst>
          </p:cNvPr>
          <p:cNvSpPr/>
          <p:nvPr/>
        </p:nvSpPr>
        <p:spPr bwMode="auto">
          <a:xfrm>
            <a:off x="1349375" y="1525112"/>
            <a:ext cx="10478148" cy="7044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4"/>
              </a:spcAft>
            </a:pPr>
            <a:r>
              <a:rPr lang="es-ES" sz="2244">
                <a:solidFill>
                  <a:srgbClr val="000000"/>
                </a:solidFill>
                <a:latin typeface="Segoe UI Semibold"/>
                <a:ea typeface="Segoe UI Semibold"/>
                <a:cs typeface="Segoe UI Semibold"/>
              </a:rPr>
              <a:t>Bifurcación de características: </a:t>
            </a:r>
            <a:r>
              <a:rPr lang="es-ES" sz="2244">
                <a:solidFill>
                  <a:srgbClr val="000000"/>
                </a:solidFill>
                <a:latin typeface="Segoe UI"/>
                <a:ea typeface="Segoe UI"/>
                <a:cs typeface="Segoe UI"/>
              </a:rPr>
              <a:t>todo el desarrollo de las características debería tener lugar en una rama dedicada en lugar de en la rama principal.</a:t>
            </a:r>
          </a:p>
        </p:txBody>
      </p:sp>
      <p:sp>
        <p:nvSpPr>
          <p:cNvPr id="12" name="Oval 11" descr="icon of a finger pushing a button">
            <a:extLst>
              <a:ext uri="{FF2B5EF4-FFF2-40B4-BE49-F238E27FC236}">
                <a16:creationId xmlns:a16="http://schemas.microsoft.com/office/drawing/2014/main" id="{A83DC37B-136A-529D-8213-D843111ED978}"/>
              </a:ext>
            </a:extLst>
          </p:cNvPr>
          <p:cNvSpPr/>
          <p:nvPr/>
        </p:nvSpPr>
        <p:spPr bwMode="auto">
          <a:xfrm>
            <a:off x="637552" y="2553191"/>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2</a:t>
            </a:r>
          </a:p>
        </p:txBody>
      </p:sp>
      <p:sp>
        <p:nvSpPr>
          <p:cNvPr id="13" name="Rectangle 12">
            <a:extLst>
              <a:ext uri="{FF2B5EF4-FFF2-40B4-BE49-F238E27FC236}">
                <a16:creationId xmlns:a16="http://schemas.microsoft.com/office/drawing/2014/main" id="{8AAA7424-F698-8807-ADB4-21A24402D60A}"/>
              </a:ext>
            </a:extLst>
          </p:cNvPr>
          <p:cNvSpPr/>
          <p:nvPr/>
        </p:nvSpPr>
        <p:spPr bwMode="auto">
          <a:xfrm>
            <a:off x="1349375" y="2485410"/>
            <a:ext cx="10478147" cy="7044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4"/>
              </a:spcAft>
            </a:pPr>
            <a:r>
              <a:rPr lang="es-ES" sz="2244">
                <a:solidFill>
                  <a:srgbClr val="000000"/>
                </a:solidFill>
                <a:latin typeface="Segoe UI Semibold"/>
                <a:ea typeface="Segoe UI Semibold"/>
                <a:cs typeface="Segoe UI Semibold"/>
              </a:rPr>
              <a:t>Flujo de trabajo de bifurcación: </a:t>
            </a:r>
            <a:r>
              <a:rPr lang="es-ES" sz="2244">
                <a:solidFill>
                  <a:srgbClr val="000000"/>
                </a:solidFill>
                <a:latin typeface="Segoe UI"/>
                <a:ea typeface="Segoe UI"/>
                <a:cs typeface="Segoe UI"/>
              </a:rPr>
              <a:t>cada desarrollador usa un repositorio del lado servidor.</a:t>
            </a:r>
          </a:p>
        </p:txBody>
      </p:sp>
      <p:sp>
        <p:nvSpPr>
          <p:cNvPr id="14" name="Oval 13" descr="icon of a finger pushing a button">
            <a:extLst>
              <a:ext uri="{FF2B5EF4-FFF2-40B4-BE49-F238E27FC236}">
                <a16:creationId xmlns:a16="http://schemas.microsoft.com/office/drawing/2014/main" id="{BC5C36FE-D9B0-B81F-7A86-0C9F00875DEF}"/>
              </a:ext>
            </a:extLst>
          </p:cNvPr>
          <p:cNvSpPr/>
          <p:nvPr/>
        </p:nvSpPr>
        <p:spPr bwMode="auto">
          <a:xfrm>
            <a:off x="637552" y="3513490"/>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3</a:t>
            </a:r>
          </a:p>
        </p:txBody>
      </p:sp>
      <p:sp>
        <p:nvSpPr>
          <p:cNvPr id="15" name="Rectangle 14">
            <a:extLst>
              <a:ext uri="{FF2B5EF4-FFF2-40B4-BE49-F238E27FC236}">
                <a16:creationId xmlns:a16="http://schemas.microsoft.com/office/drawing/2014/main" id="{EB9D2E1D-D302-FFBB-B059-FF6908ACA72A}"/>
              </a:ext>
            </a:extLst>
          </p:cNvPr>
          <p:cNvSpPr/>
          <p:nvPr/>
        </p:nvSpPr>
        <p:spPr bwMode="auto">
          <a:xfrm>
            <a:off x="1349375" y="3470953"/>
            <a:ext cx="10478148" cy="14259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06"/>
              </a:spcAft>
            </a:pPr>
            <a:r>
              <a:rPr lang="es-ES" sz="2244">
                <a:solidFill>
                  <a:srgbClr val="000000"/>
                </a:solidFill>
                <a:latin typeface="Segoe UI Semibold"/>
                <a:ea typeface="Segoe UI Semibold"/>
                <a:cs typeface="Segoe UI Semibold"/>
              </a:rPr>
              <a:t>Evalúa el flujo de trabajo:</a:t>
            </a:r>
          </a:p>
          <a:p>
            <a:pPr marL="349724" indent="-236387">
              <a:spcAft>
                <a:spcPts val="612"/>
              </a:spcAft>
              <a:buSzPct val="90000"/>
              <a:buFont typeface="Arial" panose="020B0604020202020204" pitchFamily="34" charset="0"/>
              <a:buChar char="•"/>
            </a:pPr>
            <a:r>
              <a:rPr lang="es-ES">
                <a:solidFill>
                  <a:srgbClr val="000000"/>
                </a:solidFill>
                <a:latin typeface="Segoe UI"/>
                <a:ea typeface="Segoe UI"/>
                <a:cs typeface="Segoe UI"/>
              </a:rPr>
              <a:t>¿Escala el flujo de trabajo con el tamaño del equipo?</a:t>
            </a:r>
          </a:p>
          <a:p>
            <a:pPr marL="349724" indent="-236387">
              <a:spcAft>
                <a:spcPts val="612"/>
              </a:spcAft>
              <a:buSzPct val="90000"/>
              <a:buFont typeface="Arial" panose="020B0604020202020204" pitchFamily="34" charset="0"/>
              <a:buChar char="•"/>
            </a:pPr>
            <a:r>
              <a:rPr lang="es-ES">
                <a:solidFill>
                  <a:srgbClr val="000000"/>
                </a:solidFill>
                <a:latin typeface="Segoe UI"/>
                <a:ea typeface="Segoe UI"/>
                <a:cs typeface="Segoe UI"/>
              </a:rPr>
              <a:t>¿Es fácil deshacer errores con este flujo de trabajo?</a:t>
            </a:r>
          </a:p>
          <a:p>
            <a:pPr marL="349724" indent="-236387">
              <a:spcAft>
                <a:spcPts val="612"/>
              </a:spcAft>
              <a:buSzPct val="90000"/>
              <a:buFont typeface="Arial" panose="020B0604020202020204" pitchFamily="34" charset="0"/>
              <a:buChar char="•"/>
            </a:pPr>
            <a:r>
              <a:rPr lang="es-ES">
                <a:solidFill>
                  <a:srgbClr val="000000"/>
                </a:solidFill>
                <a:latin typeface="Segoe UI"/>
                <a:ea typeface="Segoe UI"/>
                <a:cs typeface="Segoe UI"/>
              </a:rPr>
              <a:t>¿Impone este flujo de trabajo una nueva sobrecarga cognitiva innecesaria en el equipo?</a:t>
            </a:r>
          </a:p>
        </p:txBody>
      </p:sp>
    </p:spTree>
    <p:extLst>
      <p:ext uri="{BB962C8B-B14F-4D97-AF65-F5344CB8AC3E}">
        <p14:creationId xmlns:p14="http://schemas.microsoft.com/office/powerpoint/2010/main" val="3866418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3FE8-A476-DE9E-FA57-A5A747C576EF}"/>
              </a:ext>
            </a:extLst>
          </p:cNvPr>
          <p:cNvSpPr>
            <a:spLocks noGrp="1"/>
          </p:cNvSpPr>
          <p:nvPr>
            <p:ph type="title"/>
          </p:nvPr>
        </p:nvSpPr>
        <p:spPr/>
        <p:txBody>
          <a:bodyPr/>
          <a:lstStyle/>
          <a:p>
            <a:r>
              <a:rPr lang="es-ES">
                <a:solidFill>
                  <a:srgbClr val="000000"/>
                </a:solidFill>
                <a:latin typeface="Segoe UI Semibold"/>
                <a:ea typeface="Segoe UI Semibold"/>
                <a:cs typeface="Segoe UI Semibold"/>
              </a:rPr>
              <a:t>Exploración del flujo de trabajo de rama de características</a:t>
            </a:r>
          </a:p>
        </p:txBody>
      </p:sp>
      <p:sp>
        <p:nvSpPr>
          <p:cNvPr id="5" name="Freeform: Shape 4">
            <a:extLst>
              <a:ext uri="{FF2B5EF4-FFF2-40B4-BE49-F238E27FC236}">
                <a16:creationId xmlns:a16="http://schemas.microsoft.com/office/drawing/2014/main" id="{34D08585-437F-FE75-2F1B-FFD144D17375}"/>
              </a:ext>
            </a:extLst>
          </p:cNvPr>
          <p:cNvSpPr/>
          <p:nvPr/>
        </p:nvSpPr>
        <p:spPr>
          <a:xfrm>
            <a:off x="603187" y="1870530"/>
            <a:ext cx="1734642" cy="1734642"/>
          </a:xfrm>
          <a:custGeom>
            <a:avLst/>
            <a:gdLst>
              <a:gd name="connsiteX0" fmla="*/ 906557 w 1787216"/>
              <a:gd name="connsiteY0" fmla="*/ 0 h 1810512"/>
              <a:gd name="connsiteX1" fmla="*/ 1741872 w 1787216"/>
              <a:gd name="connsiteY1" fmla="*/ 552890 h 1810512"/>
              <a:gd name="connsiteX2" fmla="*/ 1787216 w 1787216"/>
              <a:gd name="connsiteY2" fmla="*/ 698753 h 1810512"/>
              <a:gd name="connsiteX3" fmla="*/ 1755999 w 1787216"/>
              <a:gd name="connsiteY3" fmla="*/ 715698 h 1810512"/>
              <a:gd name="connsiteX4" fmla="*/ 1655211 w 1787216"/>
              <a:gd name="connsiteY4" fmla="*/ 905256 h 1810512"/>
              <a:gd name="connsiteX5" fmla="*/ 1755999 w 1787216"/>
              <a:gd name="connsiteY5" fmla="*/ 1094815 h 1810512"/>
              <a:gd name="connsiteX6" fmla="*/ 1787216 w 1787216"/>
              <a:gd name="connsiteY6" fmla="*/ 1111759 h 1810512"/>
              <a:gd name="connsiteX7" fmla="*/ 1741872 w 1787216"/>
              <a:gd name="connsiteY7" fmla="*/ 1257623 h 1810512"/>
              <a:gd name="connsiteX8" fmla="*/ 906557 w 1787216"/>
              <a:gd name="connsiteY8" fmla="*/ 1810512 h 1810512"/>
              <a:gd name="connsiteX9" fmla="*/ 0 w 1787216"/>
              <a:gd name="connsiteY9" fmla="*/ 905256 h 1810512"/>
              <a:gd name="connsiteX10" fmla="*/ 906557 w 1787216"/>
              <a:gd name="connsiteY10"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7216" h="1810512">
                <a:moveTo>
                  <a:pt x="906557" y="0"/>
                </a:moveTo>
                <a:cubicBezTo>
                  <a:pt x="1282066" y="0"/>
                  <a:pt x="1604250" y="227980"/>
                  <a:pt x="1741872" y="552890"/>
                </a:cubicBezTo>
                <a:lnTo>
                  <a:pt x="1787216" y="698753"/>
                </a:lnTo>
                <a:lnTo>
                  <a:pt x="1755999" y="715698"/>
                </a:lnTo>
                <a:cubicBezTo>
                  <a:pt x="1695191" y="756779"/>
                  <a:pt x="1655211" y="826349"/>
                  <a:pt x="1655211" y="905256"/>
                </a:cubicBezTo>
                <a:cubicBezTo>
                  <a:pt x="1655211" y="984164"/>
                  <a:pt x="1695191" y="1053734"/>
                  <a:pt x="1755999" y="1094815"/>
                </a:cubicBezTo>
                <a:lnTo>
                  <a:pt x="1787216" y="1111759"/>
                </a:lnTo>
                <a:lnTo>
                  <a:pt x="1741872" y="1257623"/>
                </a:lnTo>
                <a:cubicBezTo>
                  <a:pt x="1604250" y="1582533"/>
                  <a:pt x="1282066" y="1810512"/>
                  <a:pt x="906557" y="1810512"/>
                </a:cubicBezTo>
                <a:cubicBezTo>
                  <a:pt x="405879" y="1810512"/>
                  <a:pt x="0" y="1405215"/>
                  <a:pt x="0" y="905256"/>
                </a:cubicBezTo>
                <a:cubicBezTo>
                  <a:pt x="0" y="405297"/>
                  <a:pt x="405879" y="0"/>
                  <a:pt x="906557"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34684">
              <a:spcBef>
                <a:spcPct val="0"/>
              </a:spcBef>
              <a:spcAft>
                <a:spcPct val="35000"/>
              </a:spcAft>
            </a:pPr>
            <a:r>
              <a:rPr lang="es-ES" dirty="0">
                <a:solidFill>
                  <a:srgbClr val="000000"/>
                </a:solidFill>
                <a:latin typeface="Segoe UI Semibold"/>
                <a:ea typeface="Segoe UI Semibold"/>
                <a:cs typeface="Segoe UI Semibold"/>
              </a:rPr>
              <a:t>Crear una </a:t>
            </a:r>
            <a:br>
              <a:rPr lang="es-ES" dirty="0">
                <a:solidFill>
                  <a:srgbClr val="000000"/>
                </a:solidFill>
                <a:latin typeface="Segoe UI Semibold"/>
                <a:ea typeface="Segoe UI Semibold"/>
                <a:cs typeface="Segoe UI Semibold"/>
              </a:rPr>
            </a:br>
            <a:r>
              <a:rPr lang="es-ES" dirty="0">
                <a:solidFill>
                  <a:srgbClr val="000000"/>
                </a:solidFill>
                <a:latin typeface="Segoe UI Semibold"/>
                <a:ea typeface="Segoe UI Semibold"/>
                <a:cs typeface="Segoe UI Semibold"/>
              </a:rPr>
              <a:t>rama</a:t>
            </a:r>
          </a:p>
        </p:txBody>
      </p:sp>
      <p:sp>
        <p:nvSpPr>
          <p:cNvPr id="6" name="Arrow: Right 5" descr="Arrow pointing right">
            <a:extLst>
              <a:ext uri="{FF2B5EF4-FFF2-40B4-BE49-F238E27FC236}">
                <a16:creationId xmlns:a16="http://schemas.microsoft.com/office/drawing/2014/main" id="{8A4B8716-91DC-5C06-01E6-3BCE46CA35AD}"/>
              </a:ext>
            </a:extLst>
          </p:cNvPr>
          <p:cNvSpPr/>
          <p:nvPr/>
        </p:nvSpPr>
        <p:spPr bwMode="auto">
          <a:xfrm>
            <a:off x="2305030" y="2652387"/>
            <a:ext cx="230625" cy="170929"/>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A9C582B5-27DC-2EAC-F0F4-6A59CB3B558C}"/>
              </a:ext>
            </a:extLst>
          </p:cNvPr>
          <p:cNvSpPr/>
          <p:nvPr/>
        </p:nvSpPr>
        <p:spPr>
          <a:xfrm>
            <a:off x="2502855" y="1870530"/>
            <a:ext cx="1734642" cy="1734642"/>
          </a:xfrm>
          <a:custGeom>
            <a:avLst/>
            <a:gdLst>
              <a:gd name="connsiteX0" fmla="*/ 880659 w 1761318"/>
              <a:gd name="connsiteY0" fmla="*/ 0 h 1810512"/>
              <a:gd name="connsiteX1" fmla="*/ 1715974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4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7 w 1761318"/>
              <a:gd name="connsiteY11" fmla="*/ 1094815 h 1810512"/>
              <a:gd name="connsiteX12" fmla="*/ 132005 w 1761318"/>
              <a:gd name="connsiteY12" fmla="*/ 905256 h 1810512"/>
              <a:gd name="connsiteX13" fmla="*/ 31217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4"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4" y="1257623"/>
                </a:lnTo>
                <a:cubicBezTo>
                  <a:pt x="1578352" y="1582533"/>
                  <a:pt x="1256168" y="1810512"/>
                  <a:pt x="880659" y="1810512"/>
                </a:cubicBezTo>
                <a:cubicBezTo>
                  <a:pt x="505151" y="1810512"/>
                  <a:pt x="182967" y="1582533"/>
                  <a:pt x="45344" y="1257623"/>
                </a:cubicBezTo>
                <a:lnTo>
                  <a:pt x="0" y="1111759"/>
                </a:lnTo>
                <a:lnTo>
                  <a:pt x="31217" y="1094815"/>
                </a:lnTo>
                <a:cubicBezTo>
                  <a:pt x="92025" y="1053734"/>
                  <a:pt x="132005" y="984164"/>
                  <a:pt x="132005" y="905256"/>
                </a:cubicBezTo>
                <a:cubicBezTo>
                  <a:pt x="132005" y="826349"/>
                  <a:pt x="92025" y="756779"/>
                  <a:pt x="31217" y="715698"/>
                </a:cubicBezTo>
                <a:lnTo>
                  <a:pt x="0" y="698753"/>
                </a:lnTo>
                <a:lnTo>
                  <a:pt x="45344" y="552890"/>
                </a:lnTo>
                <a:cubicBezTo>
                  <a:pt x="182967"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34684">
              <a:spcBef>
                <a:spcPct val="0"/>
              </a:spcBef>
              <a:spcAft>
                <a:spcPct val="35000"/>
              </a:spcAft>
            </a:pPr>
            <a:r>
              <a:rPr lang="es-ES" dirty="0">
                <a:solidFill>
                  <a:srgbClr val="000000"/>
                </a:solidFill>
                <a:latin typeface="Segoe UI Semibold"/>
                <a:ea typeface="Segoe UI Semibold"/>
                <a:cs typeface="Segoe UI Semibold"/>
              </a:rPr>
              <a:t>Añadir</a:t>
            </a:r>
            <a:br>
              <a:rPr dirty="0"/>
            </a:br>
            <a:r>
              <a:rPr lang="es-ES" spc="-20" dirty="0">
                <a:solidFill>
                  <a:srgbClr val="000000"/>
                </a:solidFill>
                <a:latin typeface="Segoe UI Semibold"/>
                <a:ea typeface="Segoe UI Semibold"/>
                <a:cs typeface="Segoe UI Semibold"/>
              </a:rPr>
              <a:t>confirmaciones</a:t>
            </a:r>
          </a:p>
        </p:txBody>
      </p:sp>
      <p:sp>
        <p:nvSpPr>
          <p:cNvPr id="8" name="Arrow: Right 7" descr="Arrow pointing right">
            <a:extLst>
              <a:ext uri="{FF2B5EF4-FFF2-40B4-BE49-F238E27FC236}">
                <a16:creationId xmlns:a16="http://schemas.microsoft.com/office/drawing/2014/main" id="{A863B408-05A7-B784-E116-094A13A10C1E}"/>
              </a:ext>
            </a:extLst>
          </p:cNvPr>
          <p:cNvSpPr/>
          <p:nvPr/>
        </p:nvSpPr>
        <p:spPr bwMode="auto">
          <a:xfrm>
            <a:off x="4204698" y="2652387"/>
            <a:ext cx="230625" cy="170929"/>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DB74AE6D-54B2-87D0-424D-F57699950684}"/>
              </a:ext>
            </a:extLst>
          </p:cNvPr>
          <p:cNvSpPr/>
          <p:nvPr/>
        </p:nvSpPr>
        <p:spPr>
          <a:xfrm>
            <a:off x="4402523" y="1870530"/>
            <a:ext cx="1734642" cy="1734642"/>
          </a:xfrm>
          <a:custGeom>
            <a:avLst/>
            <a:gdLst>
              <a:gd name="connsiteX0" fmla="*/ 880659 w 1761318"/>
              <a:gd name="connsiteY0" fmla="*/ 0 h 1810512"/>
              <a:gd name="connsiteX1" fmla="*/ 1715975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5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8 w 1761318"/>
              <a:gd name="connsiteY11" fmla="*/ 1094815 h 1810512"/>
              <a:gd name="connsiteX12" fmla="*/ 132005 w 1761318"/>
              <a:gd name="connsiteY12" fmla="*/ 905256 h 1810512"/>
              <a:gd name="connsiteX13" fmla="*/ 31218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5"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5" y="1257623"/>
                </a:lnTo>
                <a:cubicBezTo>
                  <a:pt x="1578352" y="1582533"/>
                  <a:pt x="1256168" y="1810512"/>
                  <a:pt x="880659" y="1810512"/>
                </a:cubicBezTo>
                <a:cubicBezTo>
                  <a:pt x="505151" y="1810512"/>
                  <a:pt x="182967" y="1582533"/>
                  <a:pt x="45344" y="1257623"/>
                </a:cubicBezTo>
                <a:lnTo>
                  <a:pt x="0" y="1111759"/>
                </a:lnTo>
                <a:lnTo>
                  <a:pt x="31218" y="1094815"/>
                </a:lnTo>
                <a:cubicBezTo>
                  <a:pt x="92026" y="1053734"/>
                  <a:pt x="132005" y="984164"/>
                  <a:pt x="132005" y="905256"/>
                </a:cubicBezTo>
                <a:cubicBezTo>
                  <a:pt x="132005" y="826349"/>
                  <a:pt x="92026" y="756779"/>
                  <a:pt x="31218" y="715698"/>
                </a:cubicBezTo>
                <a:lnTo>
                  <a:pt x="0" y="698753"/>
                </a:lnTo>
                <a:lnTo>
                  <a:pt x="45344" y="552890"/>
                </a:lnTo>
                <a:cubicBezTo>
                  <a:pt x="182967"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34684">
              <a:spcBef>
                <a:spcPct val="0"/>
              </a:spcBef>
              <a:spcAft>
                <a:spcPct val="35000"/>
              </a:spcAft>
            </a:pPr>
            <a:r>
              <a:rPr lang="es-ES" dirty="0">
                <a:solidFill>
                  <a:srgbClr val="000000"/>
                </a:solidFill>
                <a:latin typeface="Segoe UI Semibold"/>
                <a:ea typeface="Segoe UI Semibold"/>
                <a:cs typeface="Segoe UI Semibold"/>
              </a:rPr>
              <a:t>Abrir una solicitud</a:t>
            </a:r>
            <a:br>
              <a:rPr dirty="0"/>
            </a:br>
            <a:r>
              <a:rPr lang="es-ES" dirty="0">
                <a:solidFill>
                  <a:srgbClr val="000000"/>
                </a:solidFill>
                <a:latin typeface="Segoe UI Semibold"/>
                <a:ea typeface="Segoe UI Semibold"/>
                <a:cs typeface="Segoe UI Semibold"/>
              </a:rPr>
              <a:t>de cambios</a:t>
            </a:r>
            <a:br>
              <a:rPr dirty="0"/>
            </a:br>
            <a:endParaRPr dirty="0"/>
          </a:p>
        </p:txBody>
      </p:sp>
      <p:sp>
        <p:nvSpPr>
          <p:cNvPr id="10" name="Arrow: Right 9" descr="Arrow pointing right">
            <a:extLst>
              <a:ext uri="{FF2B5EF4-FFF2-40B4-BE49-F238E27FC236}">
                <a16:creationId xmlns:a16="http://schemas.microsoft.com/office/drawing/2014/main" id="{635AF217-89AB-4A3D-D18D-7177403F2D10}"/>
              </a:ext>
            </a:extLst>
          </p:cNvPr>
          <p:cNvSpPr/>
          <p:nvPr/>
        </p:nvSpPr>
        <p:spPr bwMode="auto">
          <a:xfrm>
            <a:off x="6104367" y="2652387"/>
            <a:ext cx="230625" cy="170929"/>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23CE2E2F-A490-F996-3497-3A1F1AD0E14B}"/>
              </a:ext>
            </a:extLst>
          </p:cNvPr>
          <p:cNvSpPr/>
          <p:nvPr/>
        </p:nvSpPr>
        <p:spPr>
          <a:xfrm>
            <a:off x="6302192" y="1870530"/>
            <a:ext cx="1734642" cy="1734642"/>
          </a:xfrm>
          <a:custGeom>
            <a:avLst/>
            <a:gdLst>
              <a:gd name="connsiteX0" fmla="*/ 880659 w 1761318"/>
              <a:gd name="connsiteY0" fmla="*/ 0 h 1810512"/>
              <a:gd name="connsiteX1" fmla="*/ 1715975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5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8 w 1761318"/>
              <a:gd name="connsiteY11" fmla="*/ 1094815 h 1810512"/>
              <a:gd name="connsiteX12" fmla="*/ 132005 w 1761318"/>
              <a:gd name="connsiteY12" fmla="*/ 905256 h 1810512"/>
              <a:gd name="connsiteX13" fmla="*/ 31218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5"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5" y="1257623"/>
                </a:lnTo>
                <a:cubicBezTo>
                  <a:pt x="1578352" y="1582533"/>
                  <a:pt x="1256168" y="1810512"/>
                  <a:pt x="880659" y="1810512"/>
                </a:cubicBezTo>
                <a:cubicBezTo>
                  <a:pt x="505151" y="1810512"/>
                  <a:pt x="182967" y="1582533"/>
                  <a:pt x="45344" y="1257623"/>
                </a:cubicBezTo>
                <a:lnTo>
                  <a:pt x="0" y="1111759"/>
                </a:lnTo>
                <a:lnTo>
                  <a:pt x="31218" y="1094815"/>
                </a:lnTo>
                <a:cubicBezTo>
                  <a:pt x="92026" y="1053734"/>
                  <a:pt x="132005" y="984164"/>
                  <a:pt x="132005" y="905256"/>
                </a:cubicBezTo>
                <a:cubicBezTo>
                  <a:pt x="132005" y="826349"/>
                  <a:pt x="92026" y="756779"/>
                  <a:pt x="31218" y="715698"/>
                </a:cubicBezTo>
                <a:lnTo>
                  <a:pt x="0" y="698753"/>
                </a:lnTo>
                <a:lnTo>
                  <a:pt x="45344" y="552890"/>
                </a:lnTo>
                <a:cubicBezTo>
                  <a:pt x="182967"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34684">
              <a:spcBef>
                <a:spcPct val="0"/>
              </a:spcBef>
              <a:spcAft>
                <a:spcPct val="35000"/>
              </a:spcAft>
            </a:pPr>
            <a:r>
              <a:rPr lang="es-ES" dirty="0">
                <a:solidFill>
                  <a:srgbClr val="000000"/>
                </a:solidFill>
                <a:latin typeface="Segoe UI Semibold"/>
                <a:ea typeface="Segoe UI Semibold"/>
                <a:cs typeface="Segoe UI Semibold"/>
              </a:rPr>
              <a:t>Conversar</a:t>
            </a:r>
            <a:br>
              <a:rPr dirty="0"/>
            </a:br>
            <a:r>
              <a:rPr lang="es-ES" dirty="0">
                <a:solidFill>
                  <a:srgbClr val="000000"/>
                </a:solidFill>
                <a:latin typeface="Segoe UI Semibold"/>
                <a:ea typeface="Segoe UI Semibold"/>
                <a:cs typeface="Segoe UI Semibold"/>
              </a:rPr>
              <a:t>y revisar el código</a:t>
            </a:r>
          </a:p>
        </p:txBody>
      </p:sp>
      <p:sp>
        <p:nvSpPr>
          <p:cNvPr id="12" name="Arrow: Right 11" descr="Arrow pointing right">
            <a:extLst>
              <a:ext uri="{FF2B5EF4-FFF2-40B4-BE49-F238E27FC236}">
                <a16:creationId xmlns:a16="http://schemas.microsoft.com/office/drawing/2014/main" id="{77752E47-BD49-1A93-AB9A-5209F2AF4685}"/>
              </a:ext>
            </a:extLst>
          </p:cNvPr>
          <p:cNvSpPr/>
          <p:nvPr/>
        </p:nvSpPr>
        <p:spPr bwMode="auto">
          <a:xfrm>
            <a:off x="8004035" y="2652387"/>
            <a:ext cx="230625" cy="170929"/>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A2BE312B-76AE-614D-EB49-64C8720FF263}"/>
              </a:ext>
            </a:extLst>
          </p:cNvPr>
          <p:cNvSpPr/>
          <p:nvPr/>
        </p:nvSpPr>
        <p:spPr>
          <a:xfrm>
            <a:off x="8201860" y="1870530"/>
            <a:ext cx="1734642" cy="1734642"/>
          </a:xfrm>
          <a:custGeom>
            <a:avLst/>
            <a:gdLst>
              <a:gd name="connsiteX0" fmla="*/ 880659 w 1761318"/>
              <a:gd name="connsiteY0" fmla="*/ 0 h 1810512"/>
              <a:gd name="connsiteX1" fmla="*/ 1715974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4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8 w 1761318"/>
              <a:gd name="connsiteY11" fmla="*/ 1094815 h 1810512"/>
              <a:gd name="connsiteX12" fmla="*/ 132005 w 1761318"/>
              <a:gd name="connsiteY12" fmla="*/ 905256 h 1810512"/>
              <a:gd name="connsiteX13" fmla="*/ 31218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4"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4" y="1257623"/>
                </a:lnTo>
                <a:cubicBezTo>
                  <a:pt x="1578352" y="1582533"/>
                  <a:pt x="1256168" y="1810512"/>
                  <a:pt x="880659" y="1810512"/>
                </a:cubicBezTo>
                <a:cubicBezTo>
                  <a:pt x="505151" y="1810512"/>
                  <a:pt x="182966" y="1582533"/>
                  <a:pt x="45344" y="1257623"/>
                </a:cubicBezTo>
                <a:lnTo>
                  <a:pt x="0" y="1111759"/>
                </a:lnTo>
                <a:lnTo>
                  <a:pt x="31218" y="1094815"/>
                </a:lnTo>
                <a:cubicBezTo>
                  <a:pt x="92026" y="1053734"/>
                  <a:pt x="132005" y="984164"/>
                  <a:pt x="132005" y="905256"/>
                </a:cubicBezTo>
                <a:cubicBezTo>
                  <a:pt x="132005" y="826349"/>
                  <a:pt x="92026" y="756779"/>
                  <a:pt x="31218" y="715698"/>
                </a:cubicBezTo>
                <a:lnTo>
                  <a:pt x="0" y="698753"/>
                </a:lnTo>
                <a:lnTo>
                  <a:pt x="45344" y="552890"/>
                </a:lnTo>
                <a:cubicBezTo>
                  <a:pt x="182966"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34684">
              <a:spcBef>
                <a:spcPct val="0"/>
              </a:spcBef>
              <a:spcAft>
                <a:spcPct val="35000"/>
              </a:spcAft>
            </a:pPr>
            <a:r>
              <a:rPr lang="es-ES">
                <a:solidFill>
                  <a:srgbClr val="000000"/>
                </a:solidFill>
                <a:latin typeface="Segoe UI Semibold"/>
                <a:ea typeface="Segoe UI Semibold"/>
                <a:cs typeface="Segoe UI Semibold"/>
              </a:rPr>
              <a:t>Implementar</a:t>
            </a:r>
          </a:p>
        </p:txBody>
      </p:sp>
      <p:sp>
        <p:nvSpPr>
          <p:cNvPr id="14" name="Arrow: Right 13" descr="Arrow pointing right">
            <a:extLst>
              <a:ext uri="{FF2B5EF4-FFF2-40B4-BE49-F238E27FC236}">
                <a16:creationId xmlns:a16="http://schemas.microsoft.com/office/drawing/2014/main" id="{565DE837-C14A-FA1D-F62D-B057134E2CD5}"/>
              </a:ext>
            </a:extLst>
          </p:cNvPr>
          <p:cNvSpPr/>
          <p:nvPr/>
        </p:nvSpPr>
        <p:spPr bwMode="auto">
          <a:xfrm>
            <a:off x="9903703" y="2652387"/>
            <a:ext cx="230625" cy="170929"/>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80BC850C-B2F0-5D56-C6D5-0F8F54BFB327}"/>
              </a:ext>
            </a:extLst>
          </p:cNvPr>
          <p:cNvSpPr/>
          <p:nvPr/>
        </p:nvSpPr>
        <p:spPr>
          <a:xfrm>
            <a:off x="10101525" y="1870530"/>
            <a:ext cx="1734642" cy="1734642"/>
          </a:xfrm>
          <a:custGeom>
            <a:avLst/>
            <a:gdLst>
              <a:gd name="connsiteX0" fmla="*/ 880658 w 1787215"/>
              <a:gd name="connsiteY0" fmla="*/ 0 h 1810512"/>
              <a:gd name="connsiteX1" fmla="*/ 1787215 w 1787215"/>
              <a:gd name="connsiteY1" fmla="*/ 905256 h 1810512"/>
              <a:gd name="connsiteX2" fmla="*/ 880658 w 1787215"/>
              <a:gd name="connsiteY2" fmla="*/ 1810512 h 1810512"/>
              <a:gd name="connsiteX3" fmla="*/ 45343 w 1787215"/>
              <a:gd name="connsiteY3" fmla="*/ 1257623 h 1810512"/>
              <a:gd name="connsiteX4" fmla="*/ 0 w 1787215"/>
              <a:gd name="connsiteY4" fmla="*/ 1111761 h 1810512"/>
              <a:gd name="connsiteX5" fmla="*/ 31220 w 1787215"/>
              <a:gd name="connsiteY5" fmla="*/ 1094815 h 1810512"/>
              <a:gd name="connsiteX6" fmla="*/ 132008 w 1787215"/>
              <a:gd name="connsiteY6" fmla="*/ 905256 h 1810512"/>
              <a:gd name="connsiteX7" fmla="*/ 31220 w 1787215"/>
              <a:gd name="connsiteY7" fmla="*/ 715698 h 1810512"/>
              <a:gd name="connsiteX8" fmla="*/ 0 w 1787215"/>
              <a:gd name="connsiteY8" fmla="*/ 698751 h 1810512"/>
              <a:gd name="connsiteX9" fmla="*/ 45343 w 1787215"/>
              <a:gd name="connsiteY9" fmla="*/ 552890 h 1810512"/>
              <a:gd name="connsiteX10" fmla="*/ 880658 w 1787215"/>
              <a:gd name="connsiteY10"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7215" h="1810512">
                <a:moveTo>
                  <a:pt x="880658" y="0"/>
                </a:moveTo>
                <a:cubicBezTo>
                  <a:pt x="1381336" y="0"/>
                  <a:pt x="1787215" y="405297"/>
                  <a:pt x="1787215" y="905256"/>
                </a:cubicBezTo>
                <a:cubicBezTo>
                  <a:pt x="1787215" y="1405215"/>
                  <a:pt x="1381336" y="1810512"/>
                  <a:pt x="880658" y="1810512"/>
                </a:cubicBezTo>
                <a:cubicBezTo>
                  <a:pt x="505150" y="1810512"/>
                  <a:pt x="182965" y="1582533"/>
                  <a:pt x="45343" y="1257623"/>
                </a:cubicBezTo>
                <a:lnTo>
                  <a:pt x="0" y="1111761"/>
                </a:lnTo>
                <a:lnTo>
                  <a:pt x="31220" y="1094815"/>
                </a:lnTo>
                <a:cubicBezTo>
                  <a:pt x="92028" y="1053734"/>
                  <a:pt x="132008" y="984164"/>
                  <a:pt x="132008" y="905256"/>
                </a:cubicBezTo>
                <a:cubicBezTo>
                  <a:pt x="132008" y="826349"/>
                  <a:pt x="92028" y="756779"/>
                  <a:pt x="31220" y="715698"/>
                </a:cubicBezTo>
                <a:lnTo>
                  <a:pt x="0" y="698751"/>
                </a:lnTo>
                <a:lnTo>
                  <a:pt x="45343" y="552890"/>
                </a:lnTo>
                <a:cubicBezTo>
                  <a:pt x="182965" y="227980"/>
                  <a:pt x="505150" y="0"/>
                  <a:pt x="880658"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34684">
              <a:spcBef>
                <a:spcPct val="0"/>
              </a:spcBef>
              <a:spcAft>
                <a:spcPct val="35000"/>
              </a:spcAft>
            </a:pPr>
            <a:r>
              <a:rPr lang="es-ES">
                <a:solidFill>
                  <a:srgbClr val="000000"/>
                </a:solidFill>
                <a:latin typeface="Segoe UI Semibold"/>
                <a:ea typeface="Segoe UI Semibold"/>
                <a:cs typeface="Segoe UI Semibold"/>
              </a:rPr>
              <a:t>Merge</a:t>
            </a:r>
          </a:p>
        </p:txBody>
      </p:sp>
      <p:sp>
        <p:nvSpPr>
          <p:cNvPr id="17" name="Rectangle 16">
            <a:extLst>
              <a:ext uri="{FF2B5EF4-FFF2-40B4-BE49-F238E27FC236}">
                <a16:creationId xmlns:a16="http://schemas.microsoft.com/office/drawing/2014/main" id="{9DC96E47-8803-2A7E-C539-B31E8CDCB2E3}"/>
              </a:ext>
            </a:extLst>
          </p:cNvPr>
          <p:cNvSpPr/>
          <p:nvPr/>
        </p:nvSpPr>
        <p:spPr bwMode="auto">
          <a:xfrm>
            <a:off x="686104" y="4029274"/>
            <a:ext cx="3369287" cy="932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s-ES" dirty="0">
                <a:solidFill>
                  <a:srgbClr val="000000"/>
                </a:solidFill>
                <a:latin typeface="Segoe UI Semibold"/>
                <a:ea typeface="Segoe UI Semibold"/>
                <a:cs typeface="Segoe UI Semibold"/>
              </a:rPr>
              <a:t>Todo el desarrollo de las características debería ocurrir en una rama dedicada en lugar de en la rama principal.</a:t>
            </a:r>
          </a:p>
        </p:txBody>
      </p:sp>
      <p:sp>
        <p:nvSpPr>
          <p:cNvPr id="19" name="Rectangle 18">
            <a:extLst>
              <a:ext uri="{FF2B5EF4-FFF2-40B4-BE49-F238E27FC236}">
                <a16:creationId xmlns:a16="http://schemas.microsoft.com/office/drawing/2014/main" id="{C6E74A16-354C-4ACF-E619-F4B08CEE3B74}"/>
              </a:ext>
            </a:extLst>
          </p:cNvPr>
          <p:cNvSpPr/>
          <p:nvPr/>
        </p:nvSpPr>
        <p:spPr bwMode="auto">
          <a:xfrm>
            <a:off x="4485440" y="4029274"/>
            <a:ext cx="3468477" cy="932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s-ES" dirty="0">
                <a:solidFill>
                  <a:srgbClr val="000000"/>
                </a:solidFill>
                <a:latin typeface="Segoe UI Semibold"/>
                <a:ea typeface="Segoe UI Semibold"/>
                <a:cs typeface="Segoe UI Semibold"/>
              </a:rPr>
              <a:t>La encapsulación del desarrollo de características permite el uso de solicitudes de cambios, que son una manera de iniciar conversaciones sobre una rama.</a:t>
            </a:r>
          </a:p>
        </p:txBody>
      </p:sp>
      <p:sp>
        <p:nvSpPr>
          <p:cNvPr id="20" name="Rectangle 19">
            <a:extLst>
              <a:ext uri="{FF2B5EF4-FFF2-40B4-BE49-F238E27FC236}">
                <a16:creationId xmlns:a16="http://schemas.microsoft.com/office/drawing/2014/main" id="{CC7FAAF5-2A5C-4B1A-F090-75BCDDDED869}"/>
              </a:ext>
            </a:extLst>
          </p:cNvPr>
          <p:cNvSpPr/>
          <p:nvPr/>
        </p:nvSpPr>
        <p:spPr bwMode="auto">
          <a:xfrm>
            <a:off x="8284777" y="4029274"/>
            <a:ext cx="3468477" cy="932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s-ES">
                <a:solidFill>
                  <a:srgbClr val="000000"/>
                </a:solidFill>
                <a:latin typeface="Segoe UI Semibold"/>
                <a:ea typeface="Segoe UI Semibold"/>
                <a:cs typeface="Segoe UI Semibold"/>
              </a:rPr>
              <a:t>Comparte una característica con otros usuarios sin tocar ningún código oficial.</a:t>
            </a:r>
          </a:p>
        </p:txBody>
      </p:sp>
    </p:spTree>
    <p:extLst>
      <p:ext uri="{BB962C8B-B14F-4D97-AF65-F5344CB8AC3E}">
        <p14:creationId xmlns:p14="http://schemas.microsoft.com/office/powerpoint/2010/main" val="12579886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3993-60DB-404C-50BA-DCC383D8D37F}"/>
              </a:ext>
            </a:extLst>
          </p:cNvPr>
          <p:cNvSpPr>
            <a:spLocks noGrp="1"/>
          </p:cNvSpPr>
          <p:nvPr>
            <p:ph type="title"/>
          </p:nvPr>
        </p:nvSpPr>
        <p:spPr/>
        <p:txBody>
          <a:bodyPr/>
          <a:lstStyle/>
          <a:p>
            <a:r>
              <a:rPr lang="es-ES">
                <a:solidFill>
                  <a:srgbClr val="000000"/>
                </a:solidFill>
                <a:latin typeface="Segoe UI Semibold"/>
                <a:ea typeface="Segoe UI Semibold"/>
                <a:cs typeface="Segoe UI Semibold"/>
              </a:rPr>
              <a:t>Exploración del flujo de GitHub</a:t>
            </a:r>
          </a:p>
        </p:txBody>
      </p:sp>
      <p:graphicFrame>
        <p:nvGraphicFramePr>
          <p:cNvPr id="5" name="Diagram 4" descr="Diagram showing the GitHub flow including: Create a branch, Make changes, Create a pull request, Address review comments, Merge your pull request and delete your branch.">
            <a:extLst>
              <a:ext uri="{FF2B5EF4-FFF2-40B4-BE49-F238E27FC236}">
                <a16:creationId xmlns:a16="http://schemas.microsoft.com/office/drawing/2014/main" id="{52A75204-EB6A-A6D9-FA7E-7134D4014C85}"/>
              </a:ext>
            </a:extLst>
          </p:cNvPr>
          <p:cNvGraphicFramePr/>
          <p:nvPr/>
        </p:nvGraphicFramePr>
        <p:xfrm>
          <a:off x="507892" y="1603653"/>
          <a:ext cx="11323776" cy="1795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E7494596-D31A-BD50-336E-1AFD4994BAFD}"/>
              </a:ext>
            </a:extLst>
          </p:cNvPr>
          <p:cNvSpPr/>
          <p:nvPr/>
        </p:nvSpPr>
        <p:spPr>
          <a:xfrm>
            <a:off x="507892" y="3923539"/>
            <a:ext cx="4317917" cy="1280726"/>
          </a:xfrm>
          <a:prstGeom prst="rect">
            <a:avLst/>
          </a:prstGeom>
        </p:spPr>
        <p:txBody>
          <a:bodyPr wrap="square" lIns="0" tIns="0" rIns="0" bIns="0" anchor="ctr">
            <a:spAutoFit/>
          </a:bodyPr>
          <a:lstStyle/>
          <a:p>
            <a:r>
              <a:rPr lang="es-ES" sz="2040" b="1" dirty="0">
                <a:solidFill>
                  <a:srgbClr val="000000"/>
                </a:solidFill>
                <a:latin typeface="Segoe UI"/>
                <a:ea typeface="Segoe UI"/>
                <a:cs typeface="Segoe UI"/>
              </a:rPr>
              <a:t>El flujo de GitHub </a:t>
            </a:r>
            <a:r>
              <a:rPr lang="es-ES" sz="2040" dirty="0">
                <a:solidFill>
                  <a:srgbClr val="000000"/>
                </a:solidFill>
                <a:latin typeface="Segoe UI"/>
                <a:ea typeface="Segoe UI"/>
                <a:cs typeface="Segoe UI"/>
              </a:rPr>
              <a:t>es un flujo de trabajo ligero basado en ramas. El flujo de GitHub es útil para todos, </a:t>
            </a:r>
            <a:br>
              <a:rPr lang="es-ES" sz="2040" dirty="0">
                <a:solidFill>
                  <a:srgbClr val="000000"/>
                </a:solidFill>
                <a:latin typeface="Segoe UI"/>
                <a:ea typeface="Segoe UI"/>
                <a:cs typeface="Segoe UI"/>
              </a:rPr>
            </a:br>
            <a:r>
              <a:rPr lang="es-ES" sz="2040" dirty="0">
                <a:solidFill>
                  <a:srgbClr val="000000"/>
                </a:solidFill>
                <a:latin typeface="Segoe UI"/>
                <a:ea typeface="Segoe UI"/>
                <a:cs typeface="Segoe UI"/>
              </a:rPr>
              <a:t>no solo para desarrolladores</a:t>
            </a:r>
          </a:p>
        </p:txBody>
      </p:sp>
      <p:pic>
        <p:nvPicPr>
          <p:cNvPr id="8" name="Picture 7">
            <a:extLst>
              <a:ext uri="{FF2B5EF4-FFF2-40B4-BE49-F238E27FC236}">
                <a16:creationId xmlns:a16="http://schemas.microsoft.com/office/drawing/2014/main" id="{B8D24562-E000-E815-697E-C6A14ACFFDE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rcRect l="-2857" t="-2857" r="-2857" b="-2857"/>
          <a:stretch>
            <a:fillRect/>
          </a:stretch>
        </p:blipFill>
        <p:spPr>
          <a:xfrm>
            <a:off x="5105914" y="3936095"/>
            <a:ext cx="6725753" cy="2251449"/>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27338112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8B96146-7487-E937-572F-326945F51CB1}"/>
              </a:ext>
              <a:ext uri="{C183D7F6-B498-43B3-948B-1728B52AA6E4}">
                <adec:decorative xmlns:adec="http://schemas.microsoft.com/office/drawing/2017/decorative" val="1"/>
              </a:ext>
            </a:extLst>
          </p:cNvPr>
          <p:cNvSpPr/>
          <p:nvPr/>
        </p:nvSpPr>
        <p:spPr bwMode="auto">
          <a:xfrm>
            <a:off x="882" y="5848200"/>
            <a:ext cx="12434711" cy="555657"/>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87B2C40-3B45-A698-0D12-3FB761FD681E}"/>
              </a:ext>
            </a:extLst>
          </p:cNvPr>
          <p:cNvSpPr>
            <a:spLocks noGrp="1"/>
          </p:cNvSpPr>
          <p:nvPr>
            <p:ph type="title"/>
          </p:nvPr>
        </p:nvSpPr>
        <p:spPr>
          <a:xfrm>
            <a:off x="612885" y="608749"/>
            <a:ext cx="11456014" cy="461111"/>
          </a:xfrm>
        </p:spPr>
        <p:txBody>
          <a:bodyPr/>
          <a:lstStyle/>
          <a:p>
            <a:r>
              <a:rPr lang="es-ES" sz="3264">
                <a:solidFill>
                  <a:srgbClr val="000000"/>
                </a:solidFill>
                <a:latin typeface="Segoe UI Semibold"/>
                <a:ea typeface="Segoe UI Semibold"/>
                <a:cs typeface="Segoe UI Semibold"/>
              </a:rPr>
              <a:t>Exploración del flujo de trabajo de bifurcación</a:t>
            </a:r>
          </a:p>
        </p:txBody>
      </p:sp>
      <p:sp>
        <p:nvSpPr>
          <p:cNvPr id="5" name="Oval 4">
            <a:extLst>
              <a:ext uri="{FF2B5EF4-FFF2-40B4-BE49-F238E27FC236}">
                <a16:creationId xmlns:a16="http://schemas.microsoft.com/office/drawing/2014/main" id="{B0FAA699-9504-A6DC-FACD-25F278633B25}"/>
              </a:ext>
            </a:extLst>
          </p:cNvPr>
          <p:cNvSpPr/>
          <p:nvPr/>
        </p:nvSpPr>
        <p:spPr bwMode="auto">
          <a:xfrm>
            <a:off x="637552" y="1592892"/>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1</a:t>
            </a:r>
          </a:p>
        </p:txBody>
      </p:sp>
      <p:sp>
        <p:nvSpPr>
          <p:cNvPr id="6" name="Rectangle 5">
            <a:extLst>
              <a:ext uri="{FF2B5EF4-FFF2-40B4-BE49-F238E27FC236}">
                <a16:creationId xmlns:a16="http://schemas.microsoft.com/office/drawing/2014/main" id="{8C07E070-AEEC-A2C6-AFA1-C8B305AD9984}"/>
              </a:ext>
            </a:extLst>
          </p:cNvPr>
          <p:cNvSpPr/>
          <p:nvPr/>
        </p:nvSpPr>
        <p:spPr bwMode="auto">
          <a:xfrm>
            <a:off x="1349375" y="1525112"/>
            <a:ext cx="10478148" cy="7044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4"/>
              </a:spcAft>
            </a:pPr>
            <a:r>
              <a:rPr lang="es-ES" sz="2244">
                <a:solidFill>
                  <a:srgbClr val="000000"/>
                </a:solidFill>
                <a:latin typeface="Segoe UI"/>
                <a:ea typeface="Segoe UI"/>
                <a:cs typeface="Segoe UI"/>
              </a:rPr>
              <a:t>El flujo de trabajo de bifurcación proporciona a cada desarrollador su propio repositorio del lado servidor.</a:t>
            </a:r>
          </a:p>
        </p:txBody>
      </p:sp>
      <p:sp>
        <p:nvSpPr>
          <p:cNvPr id="7" name="Oval 6">
            <a:extLst>
              <a:ext uri="{FF2B5EF4-FFF2-40B4-BE49-F238E27FC236}">
                <a16:creationId xmlns:a16="http://schemas.microsoft.com/office/drawing/2014/main" id="{A602E1D8-B0E5-6977-BF9D-039C54B06443}"/>
              </a:ext>
            </a:extLst>
          </p:cNvPr>
          <p:cNvSpPr/>
          <p:nvPr/>
        </p:nvSpPr>
        <p:spPr bwMode="auto">
          <a:xfrm>
            <a:off x="637552" y="2553191"/>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2</a:t>
            </a:r>
          </a:p>
        </p:txBody>
      </p:sp>
      <p:sp>
        <p:nvSpPr>
          <p:cNvPr id="8" name="Rectangle 7">
            <a:extLst>
              <a:ext uri="{FF2B5EF4-FFF2-40B4-BE49-F238E27FC236}">
                <a16:creationId xmlns:a16="http://schemas.microsoft.com/office/drawing/2014/main" id="{6DA6E280-7FAA-34A5-35D9-B02E8175B50C}"/>
              </a:ext>
            </a:extLst>
          </p:cNvPr>
          <p:cNvSpPr/>
          <p:nvPr/>
        </p:nvSpPr>
        <p:spPr bwMode="auto">
          <a:xfrm>
            <a:off x="1349375" y="2485410"/>
            <a:ext cx="10478147" cy="7044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4"/>
              </a:spcAft>
            </a:pPr>
            <a:r>
              <a:rPr lang="es-ES" sz="2244">
                <a:solidFill>
                  <a:srgbClr val="000000"/>
                </a:solidFill>
                <a:latin typeface="Segoe UI"/>
                <a:ea typeface="Segoe UI"/>
                <a:cs typeface="Segoe UI"/>
              </a:rPr>
              <a:t>Cada colaborador no tiene uno, sino dos repositorios de Git: uno local privado y otro público del lado servidor</a:t>
            </a:r>
          </a:p>
        </p:txBody>
      </p:sp>
      <p:sp>
        <p:nvSpPr>
          <p:cNvPr id="9" name="Oval 8">
            <a:extLst>
              <a:ext uri="{FF2B5EF4-FFF2-40B4-BE49-F238E27FC236}">
                <a16:creationId xmlns:a16="http://schemas.microsoft.com/office/drawing/2014/main" id="{D5834452-26EE-7D6C-E103-A17A23D632BE}"/>
              </a:ext>
            </a:extLst>
          </p:cNvPr>
          <p:cNvSpPr/>
          <p:nvPr/>
        </p:nvSpPr>
        <p:spPr bwMode="auto">
          <a:xfrm>
            <a:off x="637552" y="3513490"/>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3</a:t>
            </a:r>
          </a:p>
        </p:txBody>
      </p:sp>
      <p:sp>
        <p:nvSpPr>
          <p:cNvPr id="11" name="Rectangle 10">
            <a:extLst>
              <a:ext uri="{FF2B5EF4-FFF2-40B4-BE49-F238E27FC236}">
                <a16:creationId xmlns:a16="http://schemas.microsoft.com/office/drawing/2014/main" id="{F9AFC687-58DE-87B2-B533-B9063458F92C}"/>
              </a:ext>
            </a:extLst>
          </p:cNvPr>
          <p:cNvSpPr/>
          <p:nvPr/>
        </p:nvSpPr>
        <p:spPr bwMode="auto">
          <a:xfrm>
            <a:off x="1349375" y="3621823"/>
            <a:ext cx="10478148" cy="3522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4"/>
              </a:spcAft>
            </a:pPr>
            <a:r>
              <a:rPr lang="es-ES" sz="2244">
                <a:solidFill>
                  <a:srgbClr val="000000"/>
                </a:solidFill>
                <a:latin typeface="Segoe UI"/>
                <a:ea typeface="Segoe UI"/>
                <a:cs typeface="Segoe UI"/>
              </a:rPr>
              <a:t>Se ven con más frecuencia en proyectos de código abierto públicos</a:t>
            </a:r>
          </a:p>
        </p:txBody>
      </p:sp>
      <p:sp>
        <p:nvSpPr>
          <p:cNvPr id="13" name="Oval 12">
            <a:extLst>
              <a:ext uri="{FF2B5EF4-FFF2-40B4-BE49-F238E27FC236}">
                <a16:creationId xmlns:a16="http://schemas.microsoft.com/office/drawing/2014/main" id="{A59FB6D0-A510-F4D2-2564-DAB8E85B41D9}"/>
              </a:ext>
            </a:extLst>
          </p:cNvPr>
          <p:cNvSpPr/>
          <p:nvPr/>
        </p:nvSpPr>
        <p:spPr bwMode="auto">
          <a:xfrm>
            <a:off x="637552" y="4473789"/>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4</a:t>
            </a:r>
          </a:p>
        </p:txBody>
      </p:sp>
      <p:sp>
        <p:nvSpPr>
          <p:cNvPr id="15" name="Rectangle 14">
            <a:extLst>
              <a:ext uri="{FF2B5EF4-FFF2-40B4-BE49-F238E27FC236}">
                <a16:creationId xmlns:a16="http://schemas.microsoft.com/office/drawing/2014/main" id="{E0B80BFC-1F13-92AC-03C6-B1E53F37DAB9}"/>
              </a:ext>
            </a:extLst>
          </p:cNvPr>
          <p:cNvSpPr/>
          <p:nvPr/>
        </p:nvSpPr>
        <p:spPr bwMode="auto">
          <a:xfrm>
            <a:off x="1349375" y="4406008"/>
            <a:ext cx="10478148" cy="7044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4"/>
              </a:spcAft>
            </a:pPr>
            <a:r>
              <a:rPr lang="es-ES" sz="2244">
                <a:solidFill>
                  <a:srgbClr val="000000"/>
                </a:solidFill>
                <a:latin typeface="Segoe UI"/>
                <a:ea typeface="Segoe UI"/>
                <a:cs typeface="Segoe UI"/>
              </a:rPr>
              <a:t>Las contribuciones se pueden integrar sin necesidad de que todo el mundo haga una inserción en un único repositorio central</a:t>
            </a:r>
          </a:p>
        </p:txBody>
      </p:sp>
      <p:pic>
        <p:nvPicPr>
          <p:cNvPr id="17" name="Picture 16" descr="A tick mark">
            <a:extLst>
              <a:ext uri="{FF2B5EF4-FFF2-40B4-BE49-F238E27FC236}">
                <a16:creationId xmlns:a16="http://schemas.microsoft.com/office/drawing/2014/main" id="{1478FD4F-C628-84E4-2B01-71C48AB43C02}"/>
              </a:ext>
            </a:extLst>
          </p:cNvPr>
          <p:cNvPicPr>
            <a:picLocks noChangeAspect="1"/>
          </p:cNvPicPr>
          <p:nvPr/>
        </p:nvPicPr>
        <p:blipFill>
          <a:blip r:embed="rId2"/>
          <a:stretch>
            <a:fillRect/>
          </a:stretch>
        </p:blipFill>
        <p:spPr>
          <a:xfrm>
            <a:off x="785431" y="5845573"/>
            <a:ext cx="563944" cy="559572"/>
          </a:xfrm>
          <a:prstGeom prst="rect">
            <a:avLst/>
          </a:prstGeom>
        </p:spPr>
      </p:pic>
      <p:sp>
        <p:nvSpPr>
          <p:cNvPr id="18" name="Rectangle 17">
            <a:extLst>
              <a:ext uri="{FF2B5EF4-FFF2-40B4-BE49-F238E27FC236}">
                <a16:creationId xmlns:a16="http://schemas.microsoft.com/office/drawing/2014/main" id="{92FB20C7-A5DB-4F6B-37A6-34F340FB6EFD}"/>
              </a:ext>
            </a:extLst>
          </p:cNvPr>
          <p:cNvSpPr/>
          <p:nvPr/>
        </p:nvSpPr>
        <p:spPr bwMode="auto">
          <a:xfrm>
            <a:off x="1506649" y="5965937"/>
            <a:ext cx="10320875" cy="320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4"/>
              </a:spcAft>
            </a:pPr>
            <a:r>
              <a:rPr lang="es-ES" sz="2040">
                <a:solidFill>
                  <a:srgbClr val="000000"/>
                </a:solidFill>
                <a:latin typeface="Segoe UI"/>
                <a:ea typeface="Segoe UI"/>
                <a:cs typeface="Segoe UI"/>
              </a:rPr>
              <a:t>Los repositorios bifurcados utilizan el comando estándar Git </a:t>
            </a:r>
            <a:r>
              <a:rPr lang="es-ES" sz="2040" b="1">
                <a:solidFill>
                  <a:srgbClr val="000000"/>
                </a:solidFill>
                <a:latin typeface="Segoe UI"/>
                <a:ea typeface="Segoe UI"/>
                <a:cs typeface="Segoe UI"/>
              </a:rPr>
              <a:t>clone</a:t>
            </a:r>
          </a:p>
        </p:txBody>
      </p:sp>
    </p:spTree>
    <p:extLst>
      <p:ext uri="{BB962C8B-B14F-4D97-AF65-F5344CB8AC3E}">
        <p14:creationId xmlns:p14="http://schemas.microsoft.com/office/powerpoint/2010/main" val="38638056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15F-4C8F-A55A-BF31-A21E2CD874E0}"/>
              </a:ext>
            </a:extLst>
          </p:cNvPr>
          <p:cNvSpPr>
            <a:spLocks noGrp="1"/>
          </p:cNvSpPr>
          <p:nvPr>
            <p:ph type="title"/>
          </p:nvPr>
        </p:nvSpPr>
        <p:spPr>
          <a:xfrm>
            <a:off x="612885" y="608749"/>
            <a:ext cx="11456014" cy="461111"/>
          </a:xfrm>
        </p:spPr>
        <p:txBody>
          <a:bodyPr/>
          <a:lstStyle/>
          <a:p>
            <a:r>
              <a:rPr lang="es-ES" sz="3264">
                <a:solidFill>
                  <a:srgbClr val="000000"/>
                </a:solidFill>
                <a:latin typeface="Segoe UI Semibold"/>
                <a:ea typeface="Segoe UI Semibold"/>
                <a:cs typeface="Segoe UI Semibold"/>
              </a:rPr>
              <a:t>Implementación de restricciones de combinación de ramas</a:t>
            </a:r>
          </a:p>
        </p:txBody>
      </p:sp>
      <p:sp>
        <p:nvSpPr>
          <p:cNvPr id="21" name="Text Placeholder 2">
            <a:extLst>
              <a:ext uri="{FF2B5EF4-FFF2-40B4-BE49-F238E27FC236}">
                <a16:creationId xmlns:a16="http://schemas.microsoft.com/office/drawing/2014/main" id="{89DB246F-2358-7A66-5337-54C1BE7ED437}"/>
              </a:ext>
            </a:extLst>
          </p:cNvPr>
          <p:cNvSpPr txBox="1"/>
          <p:nvPr/>
        </p:nvSpPr>
        <p:spPr>
          <a:xfrm>
            <a:off x="596711" y="1625891"/>
            <a:ext cx="5143269" cy="3549008"/>
          </a:xfrm>
          <a:prstGeom prst="rect">
            <a:avLst/>
          </a:prstGeom>
          <a:ln w="38100">
            <a:solidFill>
              <a:srgbClr val="C73ECC"/>
            </a:solidFill>
          </a:ln>
        </p:spPr>
        <p:txBody>
          <a:bodyPr wrap="square" lIns="186521" tIns="93260" rIns="186521" bIns="9326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2244" b="1">
                <a:solidFill>
                  <a:srgbClr val="000000"/>
                </a:solidFill>
                <a:latin typeface="Segoe UI"/>
                <a:ea typeface="Segoe UI"/>
                <a:cs typeface="Segoe UI"/>
              </a:rPr>
              <a:t>Azure DevOps</a:t>
            </a:r>
            <a:r>
              <a:rPr lang="es-ES" sz="2244">
                <a:solidFill>
                  <a:srgbClr val="000000"/>
                </a:solidFill>
                <a:latin typeface="Segoe UI"/>
                <a:ea typeface="Segoe UI"/>
                <a:cs typeface="Segoe UI"/>
              </a:rPr>
              <a:t>:</a:t>
            </a:r>
          </a:p>
          <a:p>
            <a:pPr marL="236387" indent="-236387">
              <a:spcBef>
                <a:spcPts val="612"/>
              </a:spcBef>
              <a:spcAft>
                <a:spcPts val="612"/>
              </a:spcAft>
            </a:pPr>
            <a:r>
              <a:rPr lang="es-ES" sz="1836">
                <a:solidFill>
                  <a:srgbClr val="000000"/>
                </a:solidFill>
                <a:latin typeface="Segoe UI"/>
                <a:ea typeface="Segoe UI"/>
                <a:cs typeface="Segoe UI"/>
              </a:rPr>
              <a:t>Uso de directivas basadas en la protección de rama</a:t>
            </a:r>
          </a:p>
          <a:p>
            <a:pPr marL="422000" lvl="1" indent="-291436">
              <a:spcBef>
                <a:spcPts val="612"/>
              </a:spcBef>
              <a:spcAft>
                <a:spcPts val="612"/>
              </a:spcAft>
              <a:buFont typeface="Courier New" panose="02070309020205020404" pitchFamily="49" charset="0"/>
              <a:buChar char="o"/>
            </a:pPr>
            <a:r>
              <a:rPr lang="es-ES" sz="1632">
                <a:solidFill>
                  <a:srgbClr val="000000"/>
                </a:solidFill>
                <a:latin typeface="Segoe UI"/>
                <a:ea typeface="Segoe UI"/>
                <a:cs typeface="Segoe UI"/>
              </a:rPr>
              <a:t>Requerir un número mínimo de revisores</a:t>
            </a:r>
          </a:p>
          <a:p>
            <a:pPr marL="422000" lvl="1" indent="-291436">
              <a:spcBef>
                <a:spcPts val="612"/>
              </a:spcBef>
              <a:spcAft>
                <a:spcPts val="612"/>
              </a:spcAft>
              <a:buFont typeface="Courier New" panose="02070309020205020404" pitchFamily="49" charset="0"/>
              <a:buChar char="o"/>
            </a:pPr>
            <a:r>
              <a:rPr lang="es-ES" sz="1632">
                <a:solidFill>
                  <a:srgbClr val="000000"/>
                </a:solidFill>
                <a:latin typeface="Segoe UI"/>
                <a:ea typeface="Segoe UI"/>
                <a:cs typeface="Segoe UI"/>
              </a:rPr>
              <a:t>Buscar elementos de trabajo vinculados</a:t>
            </a:r>
          </a:p>
          <a:p>
            <a:pPr marL="422000" lvl="1" indent="-291436">
              <a:spcBef>
                <a:spcPts val="612"/>
              </a:spcBef>
              <a:spcAft>
                <a:spcPts val="612"/>
              </a:spcAft>
              <a:buFont typeface="Courier New" panose="02070309020205020404" pitchFamily="49" charset="0"/>
              <a:buChar char="o"/>
            </a:pPr>
            <a:r>
              <a:rPr lang="es-ES" sz="1632">
                <a:solidFill>
                  <a:srgbClr val="000000"/>
                </a:solidFill>
                <a:latin typeface="Segoe UI"/>
                <a:ea typeface="Segoe UI"/>
                <a:cs typeface="Segoe UI"/>
              </a:rPr>
              <a:t>Comprobar resolución de comentarios</a:t>
            </a:r>
          </a:p>
          <a:p>
            <a:pPr marL="422000" lvl="1" indent="-291436">
              <a:spcBef>
                <a:spcPts val="612"/>
              </a:spcBef>
              <a:spcAft>
                <a:spcPts val="612"/>
              </a:spcAft>
              <a:buFont typeface="Courier New" panose="02070309020205020404" pitchFamily="49" charset="0"/>
              <a:buChar char="o"/>
            </a:pPr>
            <a:r>
              <a:rPr lang="es-ES" sz="1632">
                <a:solidFill>
                  <a:srgbClr val="000000"/>
                </a:solidFill>
                <a:latin typeface="Segoe UI"/>
                <a:ea typeface="Segoe UI"/>
                <a:cs typeface="Segoe UI"/>
              </a:rPr>
              <a:t>Limitar tipos de fusión mediante combinación \\"merge\\"</a:t>
            </a:r>
          </a:p>
          <a:p>
            <a:pPr marL="236387" indent="-236387">
              <a:spcBef>
                <a:spcPts val="612"/>
              </a:spcBef>
              <a:spcAft>
                <a:spcPts val="612"/>
              </a:spcAft>
            </a:pPr>
            <a:r>
              <a:rPr lang="es-ES" sz="1836">
                <a:solidFill>
                  <a:srgbClr val="000000"/>
                </a:solidFill>
                <a:latin typeface="Segoe UI"/>
                <a:ea typeface="Segoe UI"/>
                <a:cs typeface="Segoe UI"/>
              </a:rPr>
              <a:t>Bloqueo de una rama</a:t>
            </a:r>
          </a:p>
        </p:txBody>
      </p:sp>
      <p:sp>
        <p:nvSpPr>
          <p:cNvPr id="22" name="Text Placeholder 4">
            <a:extLst>
              <a:ext uri="{FF2B5EF4-FFF2-40B4-BE49-F238E27FC236}">
                <a16:creationId xmlns:a16="http://schemas.microsoft.com/office/drawing/2014/main" id="{95B5A68B-7F12-097F-D3CD-9B7CE2AB239D}"/>
              </a:ext>
            </a:extLst>
          </p:cNvPr>
          <p:cNvSpPr txBox="1"/>
          <p:nvPr/>
        </p:nvSpPr>
        <p:spPr>
          <a:xfrm>
            <a:off x="6369407" y="1625890"/>
            <a:ext cx="5486891" cy="3923018"/>
          </a:xfrm>
          <a:prstGeom prst="rect">
            <a:avLst/>
          </a:prstGeom>
          <a:ln w="38100">
            <a:solidFill>
              <a:srgbClr val="C73ECC"/>
            </a:solidFill>
          </a:ln>
        </p:spPr>
        <p:txBody>
          <a:bodyPr lIns="186521" tIns="93260" rIns="186521" bIns="9326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2244" b="1">
                <a:solidFill>
                  <a:srgbClr val="000000"/>
                </a:solidFill>
                <a:latin typeface="Segoe UI"/>
                <a:ea typeface="Segoe UI"/>
                <a:cs typeface="Segoe UI"/>
              </a:rPr>
              <a:t>GitHub</a:t>
            </a:r>
            <a:r>
              <a:rPr lang="es-ES" sz="2244">
                <a:solidFill>
                  <a:srgbClr val="000000"/>
                </a:solidFill>
                <a:latin typeface="Segoe UI"/>
                <a:ea typeface="Segoe UI"/>
                <a:cs typeface="Segoe UI"/>
              </a:rPr>
              <a:t>:</a:t>
            </a:r>
          </a:p>
          <a:p>
            <a:pPr marL="236387" indent="-236387">
              <a:spcBef>
                <a:spcPts val="612"/>
              </a:spcBef>
              <a:spcAft>
                <a:spcPts val="612"/>
              </a:spcAft>
            </a:pPr>
            <a:r>
              <a:rPr lang="es-ES" sz="1836">
                <a:solidFill>
                  <a:srgbClr val="000000"/>
                </a:solidFill>
                <a:latin typeface="Segoe UI"/>
                <a:ea typeface="Segoe UI"/>
                <a:cs typeface="Segoe UI"/>
              </a:rPr>
              <a:t>Uso de las reglas de protección de ramas</a:t>
            </a:r>
          </a:p>
          <a:p>
            <a:pPr marL="422000" lvl="1" indent="-291436">
              <a:spcBef>
                <a:spcPts val="612"/>
              </a:spcBef>
              <a:spcAft>
                <a:spcPts val="612"/>
              </a:spcAft>
              <a:buFont typeface="Courier New" panose="02070309020205020404" pitchFamily="49" charset="0"/>
              <a:buChar char="o"/>
            </a:pPr>
            <a:r>
              <a:rPr lang="es-ES" sz="1632">
                <a:solidFill>
                  <a:srgbClr val="000000"/>
                </a:solidFill>
                <a:latin typeface="Segoe UI"/>
                <a:ea typeface="Segoe UI"/>
                <a:cs typeface="Segoe UI"/>
              </a:rPr>
              <a:t>Requerir una solicitud de cambios antes de combinar</a:t>
            </a:r>
          </a:p>
          <a:p>
            <a:pPr marL="422000" lvl="1" indent="-291436">
              <a:spcBef>
                <a:spcPts val="612"/>
              </a:spcBef>
              <a:spcAft>
                <a:spcPts val="612"/>
              </a:spcAft>
              <a:buFont typeface="Courier New" panose="02070309020205020404" pitchFamily="49" charset="0"/>
              <a:buChar char="o"/>
            </a:pPr>
            <a:r>
              <a:rPr lang="es-ES" sz="1632">
                <a:solidFill>
                  <a:srgbClr val="000000"/>
                </a:solidFill>
                <a:latin typeface="Segoe UI"/>
                <a:ea typeface="Segoe UI"/>
                <a:cs typeface="Segoe UI"/>
              </a:rPr>
              <a:t>Requerir la aprobación de las comprobaciones de estado antes de la fusión</a:t>
            </a:r>
          </a:p>
          <a:p>
            <a:pPr marL="422000" lvl="1" indent="-291436">
              <a:spcBef>
                <a:spcPts val="612"/>
              </a:spcBef>
              <a:spcAft>
                <a:spcPts val="612"/>
              </a:spcAft>
              <a:buFont typeface="Courier New" panose="02070309020205020404" pitchFamily="49" charset="0"/>
              <a:buChar char="o"/>
            </a:pPr>
            <a:r>
              <a:rPr lang="es-ES" sz="1632">
                <a:solidFill>
                  <a:srgbClr val="000000"/>
                </a:solidFill>
                <a:latin typeface="Segoe UI"/>
                <a:ea typeface="Segoe UI"/>
                <a:cs typeface="Segoe UI"/>
              </a:rPr>
              <a:t>Requerir la resolución de conversaciones antes de fusionar</a:t>
            </a:r>
          </a:p>
          <a:p>
            <a:pPr marL="422000" lvl="1" indent="-291436">
              <a:spcBef>
                <a:spcPts val="612"/>
              </a:spcBef>
              <a:spcAft>
                <a:spcPts val="612"/>
              </a:spcAft>
              <a:buFont typeface="Courier New" panose="02070309020205020404" pitchFamily="49" charset="0"/>
              <a:buChar char="o"/>
            </a:pPr>
            <a:r>
              <a:rPr lang="es-ES" sz="1632">
                <a:solidFill>
                  <a:srgbClr val="000000"/>
                </a:solidFill>
                <a:latin typeface="Segoe UI"/>
                <a:ea typeface="Segoe UI"/>
                <a:cs typeface="Segoe UI"/>
              </a:rPr>
              <a:t>Confirmaciones firmadas obligatorias</a:t>
            </a:r>
          </a:p>
          <a:p>
            <a:pPr marL="422000" lvl="1" indent="-291436">
              <a:spcBef>
                <a:spcPts val="612"/>
              </a:spcBef>
              <a:spcAft>
                <a:spcPts val="612"/>
              </a:spcAft>
              <a:buFont typeface="Courier New" panose="02070309020205020404" pitchFamily="49" charset="0"/>
              <a:buChar char="o"/>
            </a:pPr>
            <a:r>
              <a:rPr lang="es-ES" sz="1632">
                <a:solidFill>
                  <a:srgbClr val="000000"/>
                </a:solidFill>
                <a:latin typeface="Segoe UI"/>
                <a:ea typeface="Segoe UI"/>
                <a:cs typeface="Segoe UI"/>
              </a:rPr>
              <a:t>Implementaciones correctas obligatorias antes de la combinación</a:t>
            </a:r>
          </a:p>
        </p:txBody>
      </p:sp>
    </p:spTree>
    <p:extLst>
      <p:ext uri="{BB962C8B-B14F-4D97-AF65-F5344CB8AC3E}">
        <p14:creationId xmlns:p14="http://schemas.microsoft.com/office/powerpoint/2010/main" val="16917281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17F0F2-6577-FA18-05B9-647E231CB9CD}"/>
              </a:ext>
            </a:extLst>
          </p:cNvPr>
          <p:cNvSpPr>
            <a:spLocks noGrp="1"/>
          </p:cNvSpPr>
          <p:nvPr>
            <p:ph type="title"/>
          </p:nvPr>
        </p:nvSpPr>
        <p:spPr/>
        <p:txBody>
          <a:bodyPr/>
          <a:lstStyle/>
          <a:p>
            <a:r>
              <a:rPr lang="es-ES" dirty="0">
                <a:solidFill>
                  <a:srgbClr val="000000"/>
                </a:solidFill>
                <a:latin typeface="Segoe UI Semibold"/>
                <a:ea typeface="Segoe UI Semibold"/>
                <a:cs typeface="Segoe UI Semibold"/>
              </a:rPr>
              <a:t>Colaboración con solicitudes de incorporación de cambios</a:t>
            </a:r>
            <a:endParaRPr lang="en-US" dirty="0"/>
          </a:p>
        </p:txBody>
      </p:sp>
      <p:pic>
        <p:nvPicPr>
          <p:cNvPr id="21" name="Picture Placeholder 17" descr="Screenshot showing branch, discuss, and merge">
            <a:extLst>
              <a:ext uri="{FF2B5EF4-FFF2-40B4-BE49-F238E27FC236}">
                <a16:creationId xmlns:a16="http://schemas.microsoft.com/office/drawing/2014/main" id="{3B03D752-B3BE-57B7-99C0-52EF16ADF9AD}"/>
              </a:ext>
            </a:extLst>
          </p:cNvPr>
          <p:cNvPicPr>
            <a:picLocks noChangeAspect="1"/>
          </p:cNvPicPr>
          <p:nvPr/>
        </p:nvPicPr>
        <p:blipFill>
          <a:blip r:embed="rId2"/>
          <a:srcRect l="-8968" t="-1641" r="-8968" b="-1641"/>
          <a:stretch>
            <a:fillRect/>
          </a:stretch>
        </p:blipFill>
        <p:spPr bwMode="ltGray">
          <a:xfrm>
            <a:off x="882" y="1175469"/>
            <a:ext cx="12434711" cy="3513454"/>
          </a:xfrm>
          <a:prstGeom prst="rect">
            <a:avLst/>
          </a:prstGeom>
          <a:solidFill>
            <a:srgbClr val="FFFFFF"/>
          </a:solidFill>
          <a:ln w="38100">
            <a:solidFill>
              <a:srgbClr val="C73ECC"/>
            </a:solidFill>
          </a:ln>
        </p:spPr>
      </p:pic>
      <p:sp>
        <p:nvSpPr>
          <p:cNvPr id="2" name="Text Placeholder 1">
            <a:extLst>
              <a:ext uri="{FF2B5EF4-FFF2-40B4-BE49-F238E27FC236}">
                <a16:creationId xmlns:a16="http://schemas.microsoft.com/office/drawing/2014/main" id="{C5A99B7D-0076-5FD5-5762-176E09C97858}"/>
              </a:ext>
            </a:extLst>
          </p:cNvPr>
          <p:cNvSpPr>
            <a:spLocks noGrp="1"/>
          </p:cNvSpPr>
          <p:nvPr>
            <p:ph type="body" sz="quarter" idx="15"/>
          </p:nvPr>
        </p:nvSpPr>
        <p:spPr>
          <a:xfrm>
            <a:off x="598944" y="5030271"/>
            <a:ext cx="2618540" cy="1152549"/>
          </a:xfrm>
        </p:spPr>
        <p:txBody>
          <a:bodyPr/>
          <a:lstStyle/>
          <a:p>
            <a:pPr marL="0" indent="0">
              <a:buNone/>
            </a:pPr>
            <a:r>
              <a:rPr lang="es-ES" sz="1836" dirty="0">
                <a:solidFill>
                  <a:srgbClr val="000000"/>
                </a:solidFill>
                <a:latin typeface="Segoe UI Semibold"/>
                <a:ea typeface="Segoe UI Semibold"/>
                <a:cs typeface="Segoe UI Semibold"/>
              </a:rPr>
              <a:t>Las solicitudes de cambios te permiten informar a otros sobre los cambios.</a:t>
            </a:r>
          </a:p>
        </p:txBody>
      </p:sp>
      <p:sp>
        <p:nvSpPr>
          <p:cNvPr id="3" name="Text Placeholder 2">
            <a:extLst>
              <a:ext uri="{FF2B5EF4-FFF2-40B4-BE49-F238E27FC236}">
                <a16:creationId xmlns:a16="http://schemas.microsoft.com/office/drawing/2014/main" id="{15F17255-AC7B-87A9-EA79-45C03106ECAE}"/>
              </a:ext>
            </a:extLst>
          </p:cNvPr>
          <p:cNvSpPr>
            <a:spLocks noGrp="1"/>
          </p:cNvSpPr>
          <p:nvPr>
            <p:ph type="body" sz="quarter" idx="20"/>
          </p:nvPr>
        </p:nvSpPr>
        <p:spPr>
          <a:xfrm>
            <a:off x="3470339" y="5030271"/>
            <a:ext cx="2618540" cy="864412"/>
          </a:xfrm>
        </p:spPr>
        <p:txBody>
          <a:bodyPr/>
          <a:lstStyle/>
          <a:p>
            <a:pPr marL="0" indent="0">
              <a:buNone/>
            </a:pPr>
            <a:r>
              <a:rPr lang="es-ES" sz="1836" dirty="0">
                <a:solidFill>
                  <a:srgbClr val="000000"/>
                </a:solidFill>
                <a:latin typeface="Segoe UI Semibold"/>
                <a:ea typeface="Segoe UI Semibold"/>
                <a:cs typeface="Segoe UI Semibold"/>
              </a:rPr>
              <a:t>Colaboración</a:t>
            </a:r>
            <a:br>
              <a:rPr sz="1836" dirty="0"/>
            </a:br>
            <a:r>
              <a:rPr lang="es-ES" sz="1836" dirty="0">
                <a:solidFill>
                  <a:srgbClr val="000000"/>
                </a:solidFill>
                <a:latin typeface="Segoe UI Semibold"/>
                <a:ea typeface="Segoe UI Semibold"/>
                <a:cs typeface="Segoe UI Semibold"/>
              </a:rPr>
              <a:t>mediante el modelo de repositorio compartido</a:t>
            </a:r>
          </a:p>
        </p:txBody>
      </p:sp>
      <p:sp>
        <p:nvSpPr>
          <p:cNvPr id="13" name="Text Placeholder 2">
            <a:extLst>
              <a:ext uri="{FF2B5EF4-FFF2-40B4-BE49-F238E27FC236}">
                <a16:creationId xmlns:a16="http://schemas.microsoft.com/office/drawing/2014/main" id="{8E5D47A4-EB3A-E87B-D8D0-811045BD2EDF}"/>
              </a:ext>
            </a:extLst>
          </p:cNvPr>
          <p:cNvSpPr txBox="1"/>
          <p:nvPr/>
        </p:nvSpPr>
        <p:spPr>
          <a:xfrm>
            <a:off x="6341733" y="5030271"/>
            <a:ext cx="2618540" cy="115254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7432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1836" dirty="0">
                <a:solidFill>
                  <a:srgbClr val="000000"/>
                </a:solidFill>
                <a:latin typeface="Segoe UI Semibold"/>
                <a:ea typeface="Segoe UI Semibold"/>
                <a:cs typeface="Segoe UI Semibold"/>
              </a:rPr>
              <a:t>Revisa y combina</a:t>
            </a:r>
            <a:br>
              <a:rPr sz="1836" dirty="0"/>
            </a:br>
            <a:r>
              <a:rPr lang="es-ES" sz="1836" dirty="0">
                <a:solidFill>
                  <a:srgbClr val="000000"/>
                </a:solidFill>
                <a:latin typeface="Segoe UI Semibold"/>
                <a:ea typeface="Segoe UI Semibold"/>
                <a:cs typeface="Segoe UI Semibold"/>
              </a:rPr>
              <a:t>tu código en un único proceso de colaboración.</a:t>
            </a:r>
          </a:p>
        </p:txBody>
      </p:sp>
      <p:sp>
        <p:nvSpPr>
          <p:cNvPr id="17" name="Text Placeholder 2">
            <a:extLst>
              <a:ext uri="{FF2B5EF4-FFF2-40B4-BE49-F238E27FC236}">
                <a16:creationId xmlns:a16="http://schemas.microsoft.com/office/drawing/2014/main" id="{44422B31-9E05-7EDB-5251-2AFDB1C1A5CA}"/>
              </a:ext>
            </a:extLst>
          </p:cNvPr>
          <p:cNvSpPr txBox="1"/>
          <p:nvPr/>
        </p:nvSpPr>
        <p:spPr>
          <a:xfrm>
            <a:off x="9213128" y="5030271"/>
            <a:ext cx="2618540" cy="115254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7432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1836" dirty="0">
                <a:solidFill>
                  <a:srgbClr val="000000"/>
                </a:solidFill>
                <a:latin typeface="Segoe UI Semibold"/>
                <a:ea typeface="Segoe UI Semibold"/>
                <a:cs typeface="Segoe UI Semibold"/>
              </a:rPr>
              <a:t>Asegúrate de proporcionar buenos comentarios y proteger las ramas con directivas.</a:t>
            </a:r>
          </a:p>
        </p:txBody>
      </p:sp>
    </p:spTree>
    <p:extLst>
      <p:ext uri="{BB962C8B-B14F-4D97-AF65-F5344CB8AC3E}">
        <p14:creationId xmlns:p14="http://schemas.microsoft.com/office/powerpoint/2010/main" val="11844821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59C2A3-4B3D-960F-C966-97112753B30C}"/>
              </a:ext>
            </a:extLst>
          </p:cNvPr>
          <p:cNvSpPr>
            <a:spLocks noGrp="1"/>
          </p:cNvSpPr>
          <p:nvPr>
            <p:ph type="title"/>
          </p:nvPr>
        </p:nvSpPr>
        <p:spPr/>
        <p:txBody>
          <a:bodyPr/>
          <a:lstStyle/>
          <a:p>
            <a:r>
              <a:rPr lang="es-ES">
                <a:solidFill>
                  <a:srgbClr val="000000"/>
                </a:solidFill>
                <a:latin typeface="Segoe UI Semibold"/>
                <a:ea typeface="Segoe UI Semibold"/>
                <a:cs typeface="Segoe UI Semibold"/>
              </a:rPr>
              <a:t>Implementación del flujo de trabajo de bifurcación</a:t>
            </a:r>
          </a:p>
        </p:txBody>
      </p:sp>
      <p:sp>
        <p:nvSpPr>
          <p:cNvPr id="5" name="Text Placeholder 4">
            <a:extLst>
              <a:ext uri="{FF2B5EF4-FFF2-40B4-BE49-F238E27FC236}">
                <a16:creationId xmlns:a16="http://schemas.microsoft.com/office/drawing/2014/main" id="{5510A0D5-CF3B-9E81-B5AF-2C854CEBA4C9}"/>
              </a:ext>
            </a:extLst>
          </p:cNvPr>
          <p:cNvSpPr>
            <a:spLocks noGrp="1"/>
          </p:cNvSpPr>
          <p:nvPr>
            <p:ph type="body" sz="quarter" idx="16"/>
          </p:nvPr>
        </p:nvSpPr>
        <p:spPr>
          <a:xfrm>
            <a:off x="596711" y="1625890"/>
            <a:ext cx="4133329" cy="1704497"/>
          </a:xfrm>
        </p:spPr>
        <p:txBody>
          <a:bodyPr wrap="square">
            <a:spAutoFit/>
          </a:bodyPr>
          <a:lstStyle/>
          <a:p>
            <a:pPr>
              <a:spcBef>
                <a:spcPct val="20000"/>
              </a:spcBef>
            </a:pPr>
            <a:r>
              <a:rPr lang="es-ES" sz="1938" dirty="0">
                <a:solidFill>
                  <a:srgbClr val="000000"/>
                </a:solidFill>
                <a:latin typeface="Segoe UI Semibold"/>
                <a:ea typeface="Segoe UI Semibold"/>
                <a:cs typeface="Segoe UI Semibold"/>
              </a:rPr>
              <a:t>¿Qué hay en una bifurcación?</a:t>
            </a:r>
          </a:p>
          <a:p>
            <a:pPr>
              <a:spcBef>
                <a:spcPct val="20000"/>
              </a:spcBef>
            </a:pPr>
            <a:r>
              <a:rPr lang="es-ES" sz="1938" dirty="0">
                <a:solidFill>
                  <a:srgbClr val="000000"/>
                </a:solidFill>
                <a:latin typeface="Segoe UI Semibold"/>
                <a:ea typeface="Segoe UI Semibold"/>
                <a:cs typeface="Segoe UI Semibold"/>
              </a:rPr>
              <a:t>Uso compartido de código entre bifurcaciones</a:t>
            </a:r>
          </a:p>
          <a:p>
            <a:pPr>
              <a:spcBef>
                <a:spcPct val="20000"/>
              </a:spcBef>
            </a:pPr>
            <a:r>
              <a:rPr lang="es-ES" sz="1938" dirty="0">
                <a:solidFill>
                  <a:srgbClr val="000000"/>
                </a:solidFill>
                <a:latin typeface="Segoe UI Semibold"/>
                <a:ea typeface="Segoe UI Semibold"/>
                <a:cs typeface="Segoe UI Semibold"/>
              </a:rPr>
              <a:t>Elección entre ramas y bifurcaciones</a:t>
            </a:r>
          </a:p>
        </p:txBody>
      </p:sp>
      <p:sp>
        <p:nvSpPr>
          <p:cNvPr id="6" name="Text Placeholder 5">
            <a:extLst>
              <a:ext uri="{FF2B5EF4-FFF2-40B4-BE49-F238E27FC236}">
                <a16:creationId xmlns:a16="http://schemas.microsoft.com/office/drawing/2014/main" id="{DB989593-273C-EF76-D0D8-EA697AA238FA}"/>
              </a:ext>
            </a:extLst>
          </p:cNvPr>
          <p:cNvSpPr>
            <a:spLocks noGrp="1"/>
          </p:cNvSpPr>
          <p:nvPr>
            <p:ph type="body" sz="quarter" idx="15"/>
          </p:nvPr>
        </p:nvSpPr>
        <p:spPr>
          <a:xfrm>
            <a:off x="598945" y="3229058"/>
            <a:ext cx="3853563" cy="2661576"/>
          </a:xfrm>
        </p:spPr>
        <p:txBody>
          <a:bodyPr/>
          <a:lstStyle/>
          <a:p>
            <a:pPr marL="0" indent="0">
              <a:buNone/>
            </a:pPr>
            <a:r>
              <a:rPr lang="es-ES" sz="1938" dirty="0">
                <a:solidFill>
                  <a:srgbClr val="000000"/>
                </a:solidFill>
                <a:latin typeface="Segoe UI Semibold"/>
                <a:ea typeface="Segoe UI Semibold"/>
                <a:cs typeface="Segoe UI Semibold"/>
              </a:rPr>
              <a:t>El flujo de trabajo de bifurcación:</a:t>
            </a:r>
          </a:p>
          <a:p>
            <a:pPr marL="349724" indent="-234769">
              <a:spcBef>
                <a:spcPts val="306"/>
              </a:spcBef>
              <a:tabLst>
                <a:tab pos="349724" algn="l"/>
              </a:tabLst>
            </a:pPr>
            <a:r>
              <a:rPr lang="es-ES" sz="1530" dirty="0">
                <a:solidFill>
                  <a:srgbClr val="000000"/>
                </a:solidFill>
                <a:latin typeface="Segoe UI"/>
                <a:ea typeface="Segoe UI"/>
                <a:cs typeface="Segoe UI"/>
              </a:rPr>
              <a:t>Creación de una bifurcación</a:t>
            </a:r>
          </a:p>
          <a:p>
            <a:pPr marL="349724" indent="-234769">
              <a:spcBef>
                <a:spcPts val="306"/>
              </a:spcBef>
              <a:tabLst>
                <a:tab pos="349724" algn="l"/>
              </a:tabLst>
            </a:pPr>
            <a:r>
              <a:rPr lang="es-ES" sz="1530" dirty="0">
                <a:solidFill>
                  <a:srgbClr val="000000"/>
                </a:solidFill>
                <a:latin typeface="Segoe UI"/>
                <a:ea typeface="Segoe UI"/>
                <a:cs typeface="Segoe UI"/>
              </a:rPr>
              <a:t>Clonar localmente</a:t>
            </a:r>
          </a:p>
          <a:p>
            <a:pPr marL="349724" indent="-234769">
              <a:spcBef>
                <a:spcPts val="306"/>
              </a:spcBef>
              <a:tabLst>
                <a:tab pos="349724" algn="l"/>
              </a:tabLst>
            </a:pPr>
            <a:r>
              <a:rPr lang="es-ES" sz="1530" dirty="0">
                <a:solidFill>
                  <a:srgbClr val="000000"/>
                </a:solidFill>
                <a:latin typeface="Segoe UI"/>
                <a:ea typeface="Segoe UI"/>
                <a:cs typeface="Segoe UI"/>
              </a:rPr>
              <a:t>Realiza los cambios localmente e insértalos en una rama</a:t>
            </a:r>
          </a:p>
          <a:p>
            <a:pPr marL="349724" indent="-234769">
              <a:spcBef>
                <a:spcPts val="306"/>
              </a:spcBef>
              <a:tabLst>
                <a:tab pos="349724" algn="l"/>
              </a:tabLst>
            </a:pPr>
            <a:r>
              <a:rPr lang="es-ES" sz="1530" dirty="0">
                <a:solidFill>
                  <a:srgbClr val="000000"/>
                </a:solidFill>
                <a:latin typeface="Segoe UI"/>
                <a:ea typeface="Segoe UI"/>
                <a:cs typeface="Segoe UI"/>
              </a:rPr>
              <a:t>Crea y completa una PR para el repositorio ascendente</a:t>
            </a:r>
          </a:p>
          <a:p>
            <a:pPr marL="349724" indent="-234769">
              <a:spcBef>
                <a:spcPts val="306"/>
              </a:spcBef>
              <a:tabLst>
                <a:tab pos="349724" algn="l"/>
              </a:tabLst>
            </a:pPr>
            <a:r>
              <a:rPr lang="es-ES" sz="1530" dirty="0">
                <a:solidFill>
                  <a:srgbClr val="000000"/>
                </a:solidFill>
                <a:latin typeface="Segoe UI"/>
                <a:ea typeface="Segoe UI"/>
                <a:cs typeface="Segoe UI"/>
              </a:rPr>
              <a:t>Sincroniza la bifurcación con la versión más reciente desde el repositorio ascendente</a:t>
            </a:r>
          </a:p>
        </p:txBody>
      </p:sp>
      <p:pic>
        <p:nvPicPr>
          <p:cNvPr id="10" name="Picture Placeholder 6" descr="Screenshot of Azure DevOps Fork option.">
            <a:extLst>
              <a:ext uri="{FF2B5EF4-FFF2-40B4-BE49-F238E27FC236}">
                <a16:creationId xmlns:a16="http://schemas.microsoft.com/office/drawing/2014/main" id="{4E750525-BE20-9482-26D8-8F71139310B7}"/>
              </a:ext>
            </a:extLst>
          </p:cNvPr>
          <p:cNvPicPr>
            <a:picLocks noChangeAspect="1"/>
          </p:cNvPicPr>
          <p:nvPr/>
        </p:nvPicPr>
        <p:blipFill>
          <a:blip r:embed="rId2"/>
          <a:srcRect l="-20683" r="-20683"/>
          <a:stretch>
            <a:fillRect/>
          </a:stretch>
        </p:blipFill>
        <p:spPr bwMode="ltGray">
          <a:xfrm>
            <a:off x="5123983" y="1612627"/>
            <a:ext cx="6707685" cy="4518917"/>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42331440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a:t>
            </a:r>
            <a:r>
              <a:rPr lang="en-US" dirty="0" err="1"/>
              <a:t>reúne</a:t>
            </a:r>
            <a:r>
              <a:rPr lang="en-US" dirty="0"/>
              <a:t> a las personas, </a:t>
            </a:r>
            <a:r>
              <a:rPr lang="en-US" dirty="0" err="1"/>
              <a:t>los</a:t>
            </a:r>
            <a:r>
              <a:rPr lang="en-US" dirty="0"/>
              <a:t> </a:t>
            </a:r>
            <a:r>
              <a:rPr lang="en-US" dirty="0" err="1"/>
              <a:t>procesos</a:t>
            </a:r>
            <a:r>
              <a:rPr lang="en-US" dirty="0"/>
              <a:t> y la </a:t>
            </a:r>
            <a:r>
              <a:rPr lang="en-US" dirty="0" err="1"/>
              <a:t>tecnología</a:t>
            </a:r>
            <a:r>
              <a:rPr lang="en-US" dirty="0"/>
              <a:t>, </a:t>
            </a:r>
            <a:r>
              <a:rPr lang="en-US" dirty="0" err="1"/>
              <a:t>automatizando</a:t>
            </a:r>
            <a:r>
              <a:rPr lang="en-US" dirty="0"/>
              <a:t> la </a:t>
            </a:r>
            <a:r>
              <a:rPr lang="en-US" dirty="0" err="1"/>
              <a:t>entrega</a:t>
            </a:r>
            <a:r>
              <a:rPr lang="en-US" dirty="0"/>
              <a:t> de software para </a:t>
            </a:r>
            <a:r>
              <a:rPr lang="en-US" dirty="0" err="1"/>
              <a:t>proporcionar</a:t>
            </a:r>
            <a:r>
              <a:rPr lang="en-US" dirty="0"/>
              <a:t> valor continuo a sus </a:t>
            </a:r>
            <a:r>
              <a:rPr lang="en-US" dirty="0" err="1"/>
              <a:t>usuarios</a:t>
            </a:r>
            <a:r>
              <a:rPr lang="en-US" dirty="0"/>
              <a:t>. Con Azure DevOps, </a:t>
            </a:r>
            <a:r>
              <a:rPr lang="en-US" dirty="0" err="1"/>
              <a:t>puede</a:t>
            </a:r>
            <a:r>
              <a:rPr lang="en-US" dirty="0"/>
              <a:t> </a:t>
            </a:r>
            <a:r>
              <a:rPr lang="en-US" dirty="0" err="1"/>
              <a:t>entregar</a:t>
            </a:r>
            <a:r>
              <a:rPr lang="en-US" dirty="0"/>
              <a:t> software de forma </a:t>
            </a:r>
            <a:r>
              <a:rPr lang="en-US" dirty="0" err="1"/>
              <a:t>más</a:t>
            </a:r>
            <a:r>
              <a:rPr lang="en-US" dirty="0"/>
              <a:t> </a:t>
            </a:r>
            <a:r>
              <a:rPr lang="en-US" dirty="0" err="1"/>
              <a:t>rápida</a:t>
            </a:r>
            <a:r>
              <a:rPr lang="en-US" dirty="0"/>
              <a:t> y </a:t>
            </a:r>
            <a:r>
              <a:rPr lang="en-US" dirty="0" err="1"/>
              <a:t>confiable</a:t>
            </a:r>
            <a:r>
              <a:rPr lang="en-US" dirty="0"/>
              <a:t>, </a:t>
            </a:r>
            <a:r>
              <a:rPr lang="en-US" dirty="0" err="1"/>
              <a:t>independientemente</a:t>
            </a:r>
            <a:r>
              <a:rPr lang="en-US" dirty="0"/>
              <a:t> del </a:t>
            </a:r>
            <a:r>
              <a:rPr lang="en-US" dirty="0" err="1"/>
              <a:t>tamaño</a:t>
            </a:r>
            <a:r>
              <a:rPr lang="en-US" dirty="0"/>
              <a:t> de </a:t>
            </a:r>
            <a:r>
              <a:rPr lang="en-US" dirty="0" err="1"/>
              <a:t>su</a:t>
            </a:r>
            <a:r>
              <a:rPr lang="en-US" dirty="0"/>
              <a:t> </a:t>
            </a:r>
            <a:r>
              <a:rPr lang="en-US" dirty="0" err="1"/>
              <a:t>departamento</a:t>
            </a:r>
            <a:r>
              <a:rPr lang="en-US" dirty="0"/>
              <a:t> de TI o de las </a:t>
            </a:r>
            <a:r>
              <a:rPr lang="en-US" dirty="0" err="1"/>
              <a:t>herramientas</a:t>
            </a:r>
            <a:r>
              <a:rPr lang="en-US" dirty="0"/>
              <a:t> que use.</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a:t>
            </a:r>
            <a:r>
              <a:rPr lang="en-US" spc="-100" dirty="0" err="1"/>
              <a:t>Qué</a:t>
            </a:r>
            <a:r>
              <a:rPr lang="en-US" spc="-100" dirty="0"/>
              <a:t> </a:t>
            </a:r>
            <a:r>
              <a:rPr lang="en-US" spc="-100" dirty="0" err="1"/>
              <a:t>tecnologías</a:t>
            </a:r>
            <a:r>
              <a:rPr lang="en-US" spc="-100" dirty="0"/>
              <a:t> </a:t>
            </a:r>
            <a:r>
              <a:rPr lang="en-US" spc="-100" dirty="0" err="1"/>
              <a:t>necesito</a:t>
            </a:r>
            <a:r>
              <a:rPr lang="en-US" spc="-100" dirty="0"/>
              <a:t> para </a:t>
            </a:r>
            <a:r>
              <a:rPr lang="en-US" spc="-100" dirty="0" err="1"/>
              <a:t>soportar</a:t>
            </a:r>
            <a:r>
              <a:rPr lang="en-US" spc="-100" dirty="0"/>
              <a: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err="1">
                <a:solidFill>
                  <a:srgbClr val="000000"/>
                </a:solidFill>
              </a:rPr>
              <a:t>Mejore</a:t>
            </a:r>
            <a:r>
              <a:rPr lang="en-US" sz="1600" b="0" dirty="0">
                <a:solidFill>
                  <a:srgbClr val="000000"/>
                </a:solidFill>
              </a:rPr>
              <a:t> la </a:t>
            </a:r>
            <a:r>
              <a:rPr lang="en-US" sz="1600" b="0" dirty="0" err="1">
                <a:solidFill>
                  <a:srgbClr val="000000"/>
                </a:solidFill>
              </a:rPr>
              <a:t>calidad</a:t>
            </a:r>
            <a:r>
              <a:rPr lang="en-US" sz="1600" b="0" dirty="0">
                <a:solidFill>
                  <a:srgbClr val="000000"/>
                </a:solidFill>
              </a:rPr>
              <a:t> y la </a:t>
            </a:r>
            <a:r>
              <a:rPr lang="en-US" sz="1600" b="0" dirty="0" err="1">
                <a:solidFill>
                  <a:srgbClr val="000000"/>
                </a:solidFill>
              </a:rPr>
              <a:t>velocidad</a:t>
            </a:r>
            <a:r>
              <a:rPr lang="en-US" sz="1600" b="0" dirty="0">
                <a:solidFill>
                  <a:srgbClr val="000000"/>
                </a:solidFill>
              </a:rPr>
              <a:t> del </a:t>
            </a:r>
            <a:r>
              <a:rPr lang="en-US" sz="1600" b="0" dirty="0" err="1">
                <a:solidFill>
                  <a:srgbClr val="000000"/>
                </a:solidFill>
              </a:rPr>
              <a:t>desarrollo</a:t>
            </a:r>
            <a:r>
              <a:rPr lang="en-US" sz="1600" b="0" dirty="0">
                <a:solidFill>
                  <a:srgbClr val="000000"/>
                </a:solidFill>
              </a:rPr>
              <a:t> de software.
</a:t>
            </a:r>
            <a:r>
              <a:rPr lang="en-US" sz="1600" b="0" dirty="0" err="1">
                <a:solidFill>
                  <a:srgbClr val="000000"/>
                </a:solidFill>
              </a:rPr>
              <a:t>Cuando</a:t>
            </a:r>
            <a:r>
              <a:rPr lang="en-US" sz="1600" b="0" dirty="0">
                <a:solidFill>
                  <a:srgbClr val="000000"/>
                </a:solidFill>
              </a:rPr>
              <a:t> se </a:t>
            </a:r>
            <a:r>
              <a:rPr lang="en-US" sz="1600" b="0" dirty="0" err="1">
                <a:solidFill>
                  <a:srgbClr val="000000"/>
                </a:solidFill>
              </a:rPr>
              <a:t>usa</a:t>
            </a:r>
            <a:r>
              <a:rPr lang="en-US" sz="1600" b="0" dirty="0">
                <a:solidFill>
                  <a:srgbClr val="000000"/>
                </a:solidFill>
              </a:rPr>
              <a:t> Azure Pipelines o Jenkins para </a:t>
            </a:r>
            <a:r>
              <a:rPr lang="en-US" sz="1600" b="0" dirty="0" err="1">
                <a:solidFill>
                  <a:srgbClr val="000000"/>
                </a:solidFill>
              </a:rPr>
              <a:t>crear</a:t>
            </a:r>
            <a:r>
              <a:rPr lang="en-US" sz="1600" b="0" dirty="0">
                <a:solidFill>
                  <a:srgbClr val="000000"/>
                </a:solidFill>
              </a:rPr>
              <a:t> </a:t>
            </a:r>
            <a:r>
              <a:rPr lang="en-US" sz="1600" b="0" dirty="0" err="1">
                <a:solidFill>
                  <a:srgbClr val="000000"/>
                </a:solidFill>
              </a:rPr>
              <a:t>aplicaciones</a:t>
            </a:r>
            <a:r>
              <a:rPr lang="en-US" sz="1600" b="0" dirty="0">
                <a:solidFill>
                  <a:srgbClr val="000000"/>
                </a:solidFill>
              </a:rPr>
              <a:t> </a:t>
            </a:r>
            <a:r>
              <a:rPr lang="en-US" sz="1600" b="0" dirty="0" err="1">
                <a:solidFill>
                  <a:srgbClr val="000000"/>
                </a:solidFill>
              </a:rPr>
              <a:t>en</a:t>
            </a:r>
            <a:r>
              <a:rPr lang="en-US" sz="1600" b="0" dirty="0">
                <a:solidFill>
                  <a:srgbClr val="000000"/>
                </a:solidFill>
              </a:rPr>
              <a:t> la </a:t>
            </a:r>
            <a:r>
              <a:rPr lang="en-US" sz="1600" b="0" dirty="0" err="1">
                <a:solidFill>
                  <a:srgbClr val="000000"/>
                </a:solidFill>
              </a:rPr>
              <a:t>nube</a:t>
            </a:r>
            <a:r>
              <a:rPr lang="en-US" sz="1600" b="0" dirty="0">
                <a:solidFill>
                  <a:srgbClr val="000000"/>
                </a:solidFill>
              </a:rPr>
              <a:t> e </a:t>
            </a:r>
            <a:r>
              <a:rPr lang="en-US" sz="1600" b="0" dirty="0" err="1">
                <a:solidFill>
                  <a:srgbClr val="000000"/>
                </a:solidFill>
              </a:rPr>
              <a:t>implementarlas</a:t>
            </a:r>
            <a:r>
              <a:rPr lang="en-US" sz="1600" b="0" dirty="0">
                <a:solidFill>
                  <a:srgbClr val="000000"/>
                </a:solidFill>
              </a:rPr>
              <a:t> </a:t>
            </a:r>
            <a:r>
              <a:rPr lang="en-US" sz="1600" b="0" dirty="0" err="1">
                <a:solidFill>
                  <a:srgbClr val="000000"/>
                </a:solidFill>
              </a:rPr>
              <a:t>en</a:t>
            </a:r>
            <a:r>
              <a:rPr lang="en-US" sz="1600" b="0" dirty="0">
                <a:solidFill>
                  <a:srgbClr val="000000"/>
                </a:solidFill>
              </a:rPr>
              <a:t> Azure, </a:t>
            </a:r>
            <a:r>
              <a:rPr lang="en-US" sz="1600" b="0" dirty="0" err="1">
                <a:solidFill>
                  <a:srgbClr val="000000"/>
                </a:solidFill>
              </a:rPr>
              <a:t>cada</a:t>
            </a:r>
            <a:r>
              <a:rPr lang="en-US" sz="1600" b="0" dirty="0">
                <a:solidFill>
                  <a:srgbClr val="000000"/>
                </a:solidFill>
              </a:rPr>
              <a:t> </a:t>
            </a:r>
            <a:r>
              <a:rPr lang="en-US" sz="1600" b="0" dirty="0" err="1">
                <a:solidFill>
                  <a:srgbClr val="000000"/>
                </a:solidFill>
              </a:rPr>
              <a:t>vez</a:t>
            </a:r>
            <a:r>
              <a:rPr lang="en-US" sz="1600" b="0" dirty="0">
                <a:solidFill>
                  <a:srgbClr val="000000"/>
                </a:solidFill>
              </a:rPr>
              <a:t> que se </a:t>
            </a:r>
            <a:r>
              <a:rPr lang="en-US" sz="1600" b="0" dirty="0" err="1">
                <a:solidFill>
                  <a:srgbClr val="000000"/>
                </a:solidFill>
              </a:rPr>
              <a:t>confirma</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código</a:t>
            </a:r>
            <a:r>
              <a:rPr lang="en-US" sz="1600" b="0" dirty="0">
                <a:solidFill>
                  <a:srgbClr val="000000"/>
                </a:solidFill>
              </a:rPr>
              <a:t>, se </a:t>
            </a:r>
            <a:r>
              <a:rPr lang="en-US" sz="1600" b="0" dirty="0" err="1">
                <a:solidFill>
                  <a:srgbClr val="000000"/>
                </a:solidFill>
              </a:rPr>
              <a:t>compila</a:t>
            </a:r>
            <a:r>
              <a:rPr lang="en-US" sz="1600" b="0" dirty="0">
                <a:solidFill>
                  <a:srgbClr val="000000"/>
                </a:solidFill>
              </a:rPr>
              <a:t> y </a:t>
            </a:r>
            <a:r>
              <a:rPr lang="en-US" sz="1600" b="0" dirty="0" err="1">
                <a:solidFill>
                  <a:srgbClr val="000000"/>
                </a:solidFill>
              </a:rPr>
              <a:t>prueba</a:t>
            </a:r>
            <a:r>
              <a:rPr lang="en-US" sz="1600" b="0" dirty="0">
                <a:solidFill>
                  <a:srgbClr val="000000"/>
                </a:solidFill>
              </a:rPr>
              <a:t> </a:t>
            </a:r>
            <a:r>
              <a:rPr lang="en-US" sz="1600" b="0" dirty="0" err="1">
                <a:solidFill>
                  <a:srgbClr val="000000"/>
                </a:solidFill>
              </a:rPr>
              <a:t>automáticamente</a:t>
            </a:r>
            <a:r>
              <a:rPr lang="en-US" sz="1600" b="0" dirty="0">
                <a:solidFill>
                  <a:srgbClr val="000000"/>
                </a:solidFill>
              </a:rPr>
              <a:t> y </a:t>
            </a:r>
            <a:r>
              <a:rPr lang="en-US" sz="1600" b="0" dirty="0" err="1">
                <a:solidFill>
                  <a:srgbClr val="000000"/>
                </a:solidFill>
              </a:rPr>
              <a:t>los</a:t>
            </a:r>
            <a:r>
              <a:rPr lang="en-US" sz="1600" b="0" dirty="0">
                <a:solidFill>
                  <a:srgbClr val="000000"/>
                </a:solidFill>
              </a:rPr>
              <a:t> </a:t>
            </a:r>
            <a:r>
              <a:rPr lang="en-US" sz="1600" b="0" dirty="0" err="1">
                <a:solidFill>
                  <a:srgbClr val="000000"/>
                </a:solidFill>
              </a:rPr>
              <a:t>errores</a:t>
            </a:r>
            <a:r>
              <a:rPr lang="en-US" sz="1600" b="0" dirty="0">
                <a:solidFill>
                  <a:srgbClr val="000000"/>
                </a:solidFill>
              </a:rPr>
              <a:t> se </a:t>
            </a:r>
            <a:r>
              <a:rPr lang="en-US" sz="1600" b="0" dirty="0" err="1">
                <a:solidFill>
                  <a:srgbClr val="000000"/>
                </a:solidFill>
              </a:rPr>
              <a:t>detectan</a:t>
            </a:r>
            <a:r>
              <a:rPr lang="en-US" sz="1600" b="0" dirty="0">
                <a:solidFill>
                  <a:srgbClr val="000000"/>
                </a:solidFill>
              </a:rPr>
              <a:t> </a:t>
            </a:r>
            <a:r>
              <a:rPr lang="en-US" sz="1600" b="0" dirty="0" err="1">
                <a:solidFill>
                  <a:srgbClr val="000000"/>
                </a:solidFill>
              </a:rPr>
              <a:t>más</a:t>
            </a:r>
            <a:r>
              <a:rPr lang="en-US" sz="1600" b="0" dirty="0">
                <a:solidFill>
                  <a:srgbClr val="000000"/>
                </a:solidFill>
              </a:rPr>
              <a:t> </a:t>
            </a:r>
            <a:r>
              <a:rPr lang="en-US" sz="1600" b="0" dirty="0" err="1">
                <a:solidFill>
                  <a:srgbClr val="000000"/>
                </a:solidFill>
              </a:rPr>
              <a:t>rápido</a:t>
            </a:r>
            <a:r>
              <a:rPr lang="en-US" sz="1600" b="0" dirty="0">
                <a:solidFill>
                  <a:srgbClr val="000000"/>
                </a:solidFill>
              </a:rPr>
              <a:t>.</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Al </a:t>
            </a:r>
            <a:r>
              <a:rPr lang="en-US" sz="1600" b="0" dirty="0" err="1">
                <a:solidFill>
                  <a:srgbClr val="000000"/>
                </a:solidFill>
              </a:rPr>
              <a:t>combinar</a:t>
            </a:r>
            <a:r>
              <a:rPr lang="en-US" sz="1600" b="0" dirty="0">
                <a:solidFill>
                  <a:srgbClr val="000000"/>
                </a:solidFill>
              </a:rPr>
              <a:t> la </a:t>
            </a:r>
            <a:r>
              <a:rPr lang="en-US" sz="1600" b="0" dirty="0" err="1">
                <a:solidFill>
                  <a:srgbClr val="000000"/>
                </a:solidFill>
              </a:rPr>
              <a:t>integración</a:t>
            </a:r>
            <a:r>
              <a:rPr lang="en-US" sz="1600" b="0" dirty="0">
                <a:solidFill>
                  <a:srgbClr val="000000"/>
                </a:solidFill>
              </a:rPr>
              <a:t> continua y la </a:t>
            </a:r>
            <a:r>
              <a:rPr lang="en-US" sz="1600" b="0" dirty="0" err="1">
                <a:solidFill>
                  <a:srgbClr val="000000"/>
                </a:solidFill>
              </a:rPr>
              <a:t>infraestructura</a:t>
            </a:r>
            <a:r>
              <a:rPr lang="en-US" sz="1600" b="0" dirty="0">
                <a:solidFill>
                  <a:srgbClr val="000000"/>
                </a:solidFill>
              </a:rPr>
              <a:t> </a:t>
            </a:r>
            <a:r>
              <a:rPr lang="en-US" sz="1600" b="0" dirty="0" err="1">
                <a:solidFill>
                  <a:srgbClr val="000000"/>
                </a:solidFill>
              </a:rPr>
              <a:t>como</a:t>
            </a:r>
            <a:r>
              <a:rPr lang="en-US" sz="1600" b="0" dirty="0">
                <a:solidFill>
                  <a:srgbClr val="000000"/>
                </a:solidFill>
              </a:rPr>
              <a:t> </a:t>
            </a:r>
            <a:r>
              <a:rPr lang="en-US" sz="1600" b="0" dirty="0" err="1">
                <a:solidFill>
                  <a:srgbClr val="000000"/>
                </a:solidFill>
              </a:rPr>
              <a:t>código</a:t>
            </a:r>
            <a:r>
              <a:rPr lang="en-US" sz="1600" b="0" dirty="0">
                <a:solidFill>
                  <a:srgbClr val="000000"/>
                </a:solidFill>
              </a:rPr>
              <a:t> (</a:t>
            </a:r>
            <a:r>
              <a:rPr lang="en-US" sz="1600" b="0" dirty="0" err="1">
                <a:solidFill>
                  <a:srgbClr val="000000"/>
                </a:solidFill>
              </a:rPr>
              <a:t>IaC</a:t>
            </a:r>
            <a:r>
              <a:rPr lang="en-US" sz="1600" b="0" dirty="0">
                <a:solidFill>
                  <a:srgbClr val="000000"/>
                </a:solidFill>
              </a:rPr>
              <a:t>), </a:t>
            </a:r>
            <a:r>
              <a:rPr lang="en-US" sz="1600" b="0" dirty="0" err="1">
                <a:solidFill>
                  <a:srgbClr val="000000"/>
                </a:solidFill>
              </a:rPr>
              <a:t>logrará</a:t>
            </a:r>
            <a:r>
              <a:rPr lang="en-US" sz="1600" b="0" dirty="0">
                <a:solidFill>
                  <a:srgbClr val="000000"/>
                </a:solidFill>
              </a:rPr>
              <a:t> </a:t>
            </a:r>
            <a:r>
              <a:rPr lang="en-US" sz="1600" b="0" dirty="0" err="1">
                <a:solidFill>
                  <a:srgbClr val="000000"/>
                </a:solidFill>
              </a:rPr>
              <a:t>implementaciones</a:t>
            </a:r>
            <a:r>
              <a:rPr lang="en-US" sz="1600" b="0" dirty="0">
                <a:solidFill>
                  <a:srgbClr val="000000"/>
                </a:solidFill>
              </a:rPr>
              <a:t> </a:t>
            </a:r>
            <a:r>
              <a:rPr lang="en-US" sz="1600" b="0" dirty="0" err="1">
                <a:solidFill>
                  <a:srgbClr val="000000"/>
                </a:solidFill>
              </a:rPr>
              <a:t>idénticas</a:t>
            </a:r>
            <a:r>
              <a:rPr lang="en-US" sz="1600" b="0" dirty="0">
                <a:solidFill>
                  <a:srgbClr val="000000"/>
                </a:solidFill>
              </a:rPr>
              <a:t> y la </a:t>
            </a:r>
            <a:r>
              <a:rPr lang="en-US" sz="1600" b="0" dirty="0" err="1">
                <a:solidFill>
                  <a:srgbClr val="000000"/>
                </a:solidFill>
              </a:rPr>
              <a:t>confianza</a:t>
            </a:r>
            <a:r>
              <a:rPr lang="en-US" sz="1600" b="0" dirty="0">
                <a:solidFill>
                  <a:srgbClr val="000000"/>
                </a:solidFill>
              </a:rPr>
              <a:t> para </a:t>
            </a:r>
            <a:r>
              <a:rPr lang="en-US" sz="1600" b="0" dirty="0" err="1">
                <a:solidFill>
                  <a:srgbClr val="000000"/>
                </a:solidFill>
              </a:rPr>
              <a:t>implementar</a:t>
            </a:r>
            <a:r>
              <a:rPr lang="en-US" sz="1600" b="0" dirty="0">
                <a:solidFill>
                  <a:srgbClr val="000000"/>
                </a:solidFill>
              </a:rPr>
              <a:t> </a:t>
            </a:r>
            <a:r>
              <a:rPr lang="en-US" sz="1600" b="0" dirty="0" err="1">
                <a:solidFill>
                  <a:srgbClr val="000000"/>
                </a:solidFill>
              </a:rPr>
              <a:t>en</a:t>
            </a:r>
            <a:r>
              <a:rPr lang="en-US" sz="1600" b="0" dirty="0">
                <a:solidFill>
                  <a:srgbClr val="000000"/>
                </a:solidFill>
              </a:rPr>
              <a:t> </a:t>
            </a:r>
            <a:r>
              <a:rPr lang="en-US" sz="1600" b="0" dirty="0" err="1">
                <a:solidFill>
                  <a:srgbClr val="000000"/>
                </a:solidFill>
              </a:rPr>
              <a:t>producción</a:t>
            </a:r>
            <a:r>
              <a:rPr lang="en-US" sz="1600" b="0" dirty="0">
                <a:solidFill>
                  <a:srgbClr val="000000"/>
                </a:solidFill>
              </a:rPr>
              <a:t> </a:t>
            </a:r>
            <a:r>
              <a:rPr lang="en-US" sz="1600" b="0" dirty="0" err="1">
                <a:solidFill>
                  <a:srgbClr val="000000"/>
                </a:solidFill>
              </a:rPr>
              <a:t>en</a:t>
            </a:r>
            <a:r>
              <a:rPr lang="en-US" sz="1600" b="0" dirty="0">
                <a:solidFill>
                  <a:srgbClr val="000000"/>
                </a:solidFill>
              </a:rPr>
              <a:t> </a:t>
            </a:r>
            <a:r>
              <a:rPr lang="en-US" sz="1600" b="0" dirty="0" err="1">
                <a:solidFill>
                  <a:srgbClr val="000000"/>
                </a:solidFill>
              </a:rPr>
              <a:t>cualquier</a:t>
            </a:r>
            <a:r>
              <a:rPr lang="en-US" sz="1600" b="0" dirty="0">
                <a:solidFill>
                  <a:srgbClr val="000000"/>
                </a:solidFill>
              </a:rPr>
              <a:t> </a:t>
            </a:r>
            <a:r>
              <a:rPr lang="en-US" sz="1600" b="0" dirty="0" err="1">
                <a:solidFill>
                  <a:srgbClr val="000000"/>
                </a:solidFill>
              </a:rPr>
              <a:t>momento</a:t>
            </a:r>
            <a:r>
              <a:rPr lang="en-US" sz="1600" b="0" dirty="0">
                <a:solidFill>
                  <a:srgbClr val="000000"/>
                </a:solidFill>
              </a:rPr>
              <a:t>.
Con la </a:t>
            </a:r>
            <a:r>
              <a:rPr lang="en-US" sz="1600" b="0" dirty="0" err="1">
                <a:solidFill>
                  <a:srgbClr val="000000"/>
                </a:solidFill>
              </a:rPr>
              <a:t>implementación</a:t>
            </a:r>
            <a:r>
              <a:rPr lang="en-US" sz="1600" b="0" dirty="0">
                <a:solidFill>
                  <a:srgbClr val="000000"/>
                </a:solidFill>
              </a:rPr>
              <a:t> continua, </a:t>
            </a:r>
            <a:r>
              <a:rPr lang="en-US" sz="1600" b="0" dirty="0" err="1">
                <a:solidFill>
                  <a:srgbClr val="000000"/>
                </a:solidFill>
              </a:rPr>
              <a:t>puede</a:t>
            </a:r>
            <a:r>
              <a:rPr lang="en-US" sz="1600" b="0" dirty="0">
                <a:solidFill>
                  <a:srgbClr val="000000"/>
                </a:solidFill>
              </a:rPr>
              <a:t> </a:t>
            </a:r>
            <a:r>
              <a:rPr lang="en-US" sz="1600" b="0" dirty="0" err="1">
                <a:solidFill>
                  <a:srgbClr val="000000"/>
                </a:solidFill>
              </a:rPr>
              <a:t>automatizar</a:t>
            </a:r>
            <a:r>
              <a:rPr lang="en-US" sz="1600" b="0" dirty="0">
                <a:solidFill>
                  <a:srgbClr val="000000"/>
                </a:solidFill>
              </a:rPr>
              <a:t> </a:t>
            </a:r>
            <a:r>
              <a:rPr lang="en-US" sz="1600" b="0" dirty="0" err="1">
                <a:solidFill>
                  <a:srgbClr val="000000"/>
                </a:solidFill>
              </a:rPr>
              <a:t>todo</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proceso</a:t>
            </a:r>
            <a:r>
              <a:rPr lang="en-US" sz="1600" b="0" dirty="0">
                <a:solidFill>
                  <a:srgbClr val="000000"/>
                </a:solidFill>
              </a:rPr>
              <a:t>, </a:t>
            </a:r>
            <a:r>
              <a:rPr lang="en-US" sz="1600" b="0" dirty="0" err="1">
                <a:solidFill>
                  <a:srgbClr val="000000"/>
                </a:solidFill>
              </a:rPr>
              <a:t>desde</a:t>
            </a:r>
            <a:r>
              <a:rPr lang="en-US" sz="1600" b="0" dirty="0">
                <a:solidFill>
                  <a:srgbClr val="000000"/>
                </a:solidFill>
              </a:rPr>
              <a:t> la </a:t>
            </a:r>
            <a:r>
              <a:rPr lang="en-US" sz="1600" b="0" dirty="0" err="1">
                <a:solidFill>
                  <a:srgbClr val="000000"/>
                </a:solidFill>
              </a:rPr>
              <a:t>confirmación</a:t>
            </a:r>
            <a:r>
              <a:rPr lang="en-US" sz="1600" b="0" dirty="0">
                <a:solidFill>
                  <a:srgbClr val="000000"/>
                </a:solidFill>
              </a:rPr>
              <a:t> del </a:t>
            </a:r>
            <a:r>
              <a:rPr lang="en-US" sz="1600" b="0" dirty="0" err="1">
                <a:solidFill>
                  <a:srgbClr val="000000"/>
                </a:solidFill>
              </a:rPr>
              <a:t>código</a:t>
            </a:r>
            <a:r>
              <a:rPr lang="en-US" sz="1600" b="0" dirty="0">
                <a:solidFill>
                  <a:srgbClr val="000000"/>
                </a:solidFill>
              </a:rPr>
              <a:t> hasta la </a:t>
            </a:r>
            <a:r>
              <a:rPr lang="en-US" sz="1600" b="0" dirty="0" err="1">
                <a:solidFill>
                  <a:srgbClr val="000000"/>
                </a:solidFill>
              </a:rPr>
              <a:t>producción</a:t>
            </a:r>
            <a:r>
              <a:rPr lang="en-US" sz="1600" b="0" dirty="0">
                <a:solidFill>
                  <a:srgbClr val="000000"/>
                </a:solidFill>
              </a:rPr>
              <a:t>, </a:t>
            </a:r>
            <a:r>
              <a:rPr lang="en-US" sz="1600" b="0" dirty="0" err="1">
                <a:solidFill>
                  <a:srgbClr val="000000"/>
                </a:solidFill>
              </a:rPr>
              <a:t>si</a:t>
            </a:r>
            <a:r>
              <a:rPr lang="en-US" sz="1600" b="0" dirty="0">
                <a:solidFill>
                  <a:srgbClr val="000000"/>
                </a:solidFill>
              </a:rPr>
              <a:t> sus </a:t>
            </a:r>
            <a:r>
              <a:rPr lang="en-US" sz="1600" b="0" dirty="0" err="1">
                <a:solidFill>
                  <a:srgbClr val="000000"/>
                </a:solidFill>
              </a:rPr>
              <a:t>pruebas</a:t>
            </a:r>
            <a:r>
              <a:rPr lang="en-US" sz="1600" b="0" dirty="0">
                <a:solidFill>
                  <a:srgbClr val="000000"/>
                </a:solidFill>
              </a:rPr>
              <a:t> de CI/CD </a:t>
            </a:r>
            <a:r>
              <a:rPr lang="en-US" sz="1600" b="0" dirty="0" err="1">
                <a:solidFill>
                  <a:srgbClr val="000000"/>
                </a:solidFill>
              </a:rPr>
              <a:t>tienen</a:t>
            </a:r>
            <a:r>
              <a:rPr lang="en-US" sz="1600" b="0" dirty="0">
                <a:solidFill>
                  <a:srgbClr val="000000"/>
                </a:solidFill>
              </a:rPr>
              <a:t> </a:t>
            </a:r>
            <a:r>
              <a:rPr lang="en-US" sz="1600" b="0" dirty="0" err="1">
                <a:solidFill>
                  <a:srgbClr val="000000"/>
                </a:solidFill>
              </a:rPr>
              <a:t>éxito</a:t>
            </a:r>
            <a:r>
              <a:rPr lang="en-US" sz="1600" b="0" dirty="0">
                <a:solidFill>
                  <a:srgbClr val="000000"/>
                </a:solidFill>
              </a:rPr>
              <a:t>.</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31930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Con Azure Application Insights, </a:t>
            </a:r>
            <a:r>
              <a:rPr lang="en-US" sz="1600" b="0" dirty="0" err="1">
                <a:solidFill>
                  <a:srgbClr val="000000"/>
                </a:solidFill>
              </a:rPr>
              <a:t>puede</a:t>
            </a:r>
            <a:r>
              <a:rPr lang="en-US" sz="1600" b="0" dirty="0">
                <a:solidFill>
                  <a:srgbClr val="000000"/>
                </a:solidFill>
              </a:rPr>
              <a:t> </a:t>
            </a:r>
            <a:r>
              <a:rPr lang="en-US" sz="1600" b="0" dirty="0" err="1">
                <a:solidFill>
                  <a:srgbClr val="000000"/>
                </a:solidFill>
              </a:rPr>
              <a:t>identificar</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rendimiento</a:t>
            </a:r>
            <a:r>
              <a:rPr lang="en-US" sz="1600" b="0" dirty="0">
                <a:solidFill>
                  <a:srgbClr val="000000"/>
                </a:solidFill>
              </a:rPr>
              <a:t> de sus </a:t>
            </a:r>
            <a:r>
              <a:rPr lang="en-US" sz="1600" b="0" dirty="0" err="1">
                <a:solidFill>
                  <a:srgbClr val="000000"/>
                </a:solidFill>
              </a:rPr>
              <a:t>aplicaciones</a:t>
            </a:r>
            <a:r>
              <a:rPr lang="en-US" sz="1600" b="0" dirty="0">
                <a:solidFill>
                  <a:srgbClr val="000000"/>
                </a:solidFill>
              </a:rPr>
              <a:t> y </a:t>
            </a:r>
            <a:r>
              <a:rPr lang="en-US" sz="1600" b="0" dirty="0" err="1">
                <a:solidFill>
                  <a:srgbClr val="000000"/>
                </a:solidFill>
              </a:rPr>
              <a:t>probar</a:t>
            </a:r>
            <a:r>
              <a:rPr lang="en-US" sz="1600" b="0" dirty="0">
                <a:solidFill>
                  <a:srgbClr val="000000"/>
                </a:solidFill>
              </a:rPr>
              <a:t> </a:t>
            </a:r>
            <a:r>
              <a:rPr lang="en-US" sz="1600" b="0" dirty="0" err="1">
                <a:solidFill>
                  <a:srgbClr val="000000"/>
                </a:solidFill>
              </a:rPr>
              <a:t>si</a:t>
            </a:r>
            <a:r>
              <a:rPr lang="en-US" sz="1600" b="0" dirty="0">
                <a:solidFill>
                  <a:srgbClr val="000000"/>
                </a:solidFill>
              </a:rPr>
              <a:t> la </a:t>
            </a:r>
            <a:r>
              <a:rPr lang="en-US" sz="1600" b="0" dirty="0" err="1">
                <a:solidFill>
                  <a:srgbClr val="000000"/>
                </a:solidFill>
              </a:rPr>
              <a:t>implementación</a:t>
            </a:r>
            <a:r>
              <a:rPr lang="en-US" sz="1600" b="0" dirty="0">
                <a:solidFill>
                  <a:srgbClr val="000000"/>
                </a:solidFill>
              </a:rPr>
              <a:t> </a:t>
            </a:r>
            <a:r>
              <a:rPr lang="en-US" sz="1600" b="0" dirty="0" err="1">
                <a:solidFill>
                  <a:srgbClr val="000000"/>
                </a:solidFill>
              </a:rPr>
              <a:t>reciente</a:t>
            </a:r>
            <a:r>
              <a:rPr lang="en-US" sz="1600" b="0" dirty="0">
                <a:solidFill>
                  <a:srgbClr val="000000"/>
                </a:solidFill>
              </a:rPr>
              <a:t> ha </a:t>
            </a:r>
            <a:r>
              <a:rPr lang="en-US" sz="1600" b="0" dirty="0" err="1">
                <a:solidFill>
                  <a:srgbClr val="000000"/>
                </a:solidFill>
              </a:rPr>
              <a:t>mejorado</a:t>
            </a:r>
            <a:r>
              <a:rPr lang="en-US" sz="1600" b="0" dirty="0">
                <a:solidFill>
                  <a:srgbClr val="000000"/>
                </a:solidFill>
              </a:rPr>
              <a:t> o </a:t>
            </a:r>
            <a:r>
              <a:rPr lang="en-US" sz="1600" b="0" dirty="0" err="1">
                <a:solidFill>
                  <a:srgbClr val="000000"/>
                </a:solidFill>
              </a:rPr>
              <a:t>empeorado</a:t>
            </a:r>
            <a:r>
              <a:rPr lang="en-US" sz="1600" b="0" dirty="0">
                <a:solidFill>
                  <a:srgbClr val="000000"/>
                </a:solidFill>
              </a:rPr>
              <a:t> las </a:t>
            </a:r>
            <a:r>
              <a:rPr lang="en-US" sz="1600" b="0" dirty="0" err="1">
                <a:solidFill>
                  <a:srgbClr val="000000"/>
                </a:solidFill>
              </a:rPr>
              <a:t>cosas</a:t>
            </a:r>
            <a:r>
              <a:rPr lang="en-US" sz="1600" b="0" dirty="0">
                <a:solidFill>
                  <a:srgbClr val="000000"/>
                </a:solidFill>
              </a:rPr>
              <a:t>.
Mediante </a:t>
            </a:r>
            <a:r>
              <a:rPr lang="en-US" sz="1600" b="0" dirty="0" err="1">
                <a:solidFill>
                  <a:srgbClr val="000000"/>
                </a:solidFill>
              </a:rPr>
              <a:t>el</a:t>
            </a:r>
            <a:r>
              <a:rPr lang="en-US" sz="1600" b="0" dirty="0">
                <a:solidFill>
                  <a:srgbClr val="000000"/>
                </a:solidFill>
              </a:rPr>
              <a:t> </a:t>
            </a:r>
            <a:r>
              <a:rPr lang="en-US" sz="1600" b="0" dirty="0" err="1">
                <a:solidFill>
                  <a:srgbClr val="000000"/>
                </a:solidFill>
              </a:rPr>
              <a:t>uso</a:t>
            </a:r>
            <a:r>
              <a:rPr lang="en-US" sz="1600" b="0" dirty="0">
                <a:solidFill>
                  <a:srgbClr val="000000"/>
                </a:solidFill>
              </a:rPr>
              <a:t> de </a:t>
            </a:r>
            <a:r>
              <a:rPr lang="en-US" sz="1600" b="0" dirty="0" err="1">
                <a:solidFill>
                  <a:srgbClr val="000000"/>
                </a:solidFill>
              </a:rPr>
              <a:t>prácticas</a:t>
            </a:r>
            <a:r>
              <a:rPr lang="en-US" sz="1600" b="0" dirty="0">
                <a:solidFill>
                  <a:srgbClr val="000000"/>
                </a:solidFill>
              </a:rPr>
              <a:t> de CI/CD, junto con </a:t>
            </a:r>
            <a:r>
              <a:rPr lang="en-US" sz="1600" b="0" dirty="0" err="1">
                <a:solidFill>
                  <a:srgbClr val="000000"/>
                </a:solidFill>
              </a:rPr>
              <a:t>herramientas</a:t>
            </a:r>
            <a:r>
              <a:rPr lang="en-US" sz="1600" b="0" dirty="0">
                <a:solidFill>
                  <a:srgbClr val="000000"/>
                </a:solidFill>
              </a:rPr>
              <a:t> de </a:t>
            </a:r>
            <a:r>
              <a:rPr lang="en-US" sz="1600" b="0" dirty="0" err="1">
                <a:solidFill>
                  <a:srgbClr val="000000"/>
                </a:solidFill>
              </a:rPr>
              <a:t>supervisión</a:t>
            </a:r>
            <a:r>
              <a:rPr lang="en-US" sz="1600" b="0" dirty="0">
                <a:solidFill>
                  <a:srgbClr val="000000"/>
                </a:solidFill>
              </a:rPr>
              <a:t>, </a:t>
            </a:r>
            <a:r>
              <a:rPr lang="en-US" sz="1600" b="0" dirty="0" err="1">
                <a:solidFill>
                  <a:srgbClr val="000000"/>
                </a:solidFill>
              </a:rPr>
              <a:t>podrá</a:t>
            </a:r>
            <a:r>
              <a:rPr lang="en-US" sz="1600" b="0" dirty="0">
                <a:solidFill>
                  <a:srgbClr val="000000"/>
                </a:solidFill>
              </a:rPr>
              <a:t> </a:t>
            </a:r>
            <a:r>
              <a:rPr lang="en-US" sz="1600" b="0" dirty="0" err="1">
                <a:solidFill>
                  <a:srgbClr val="000000"/>
                </a:solidFill>
              </a:rPr>
              <a:t>entregar</a:t>
            </a:r>
            <a:r>
              <a:rPr lang="en-US" sz="1600" b="0" dirty="0">
                <a:solidFill>
                  <a:srgbClr val="000000"/>
                </a:solidFill>
              </a:rPr>
              <a:t> </a:t>
            </a:r>
            <a:r>
              <a:rPr lang="en-US" sz="1600" b="0" dirty="0" err="1">
                <a:solidFill>
                  <a:srgbClr val="000000"/>
                </a:solidFill>
              </a:rPr>
              <a:t>funciones</a:t>
            </a:r>
            <a:r>
              <a:rPr lang="en-US" sz="1600" b="0" dirty="0">
                <a:solidFill>
                  <a:srgbClr val="000000"/>
                </a:solidFill>
              </a:rPr>
              <a:t> de forma </a:t>
            </a:r>
            <a:r>
              <a:rPr lang="en-US" sz="1600" b="0" dirty="0" err="1">
                <a:solidFill>
                  <a:srgbClr val="000000"/>
                </a:solidFill>
              </a:rPr>
              <a:t>segura</a:t>
            </a:r>
            <a:r>
              <a:rPr lang="en-US" sz="1600" b="0" dirty="0">
                <a:solidFill>
                  <a:srgbClr val="000000"/>
                </a:solidFill>
              </a:rPr>
              <a:t> a sus </a:t>
            </a:r>
            <a:r>
              <a:rPr lang="en-US" sz="1600" b="0" dirty="0" err="1">
                <a:solidFill>
                  <a:srgbClr val="000000"/>
                </a:solidFill>
              </a:rPr>
              <a:t>clientes</a:t>
            </a:r>
            <a:r>
              <a:rPr lang="en-US" sz="1600" b="0" dirty="0">
                <a:solidFill>
                  <a:srgbClr val="000000"/>
                </a:solidFill>
              </a:rPr>
              <a:t> tan pronto </a:t>
            </a:r>
            <a:r>
              <a:rPr lang="en-US" sz="1600" b="0" dirty="0" err="1">
                <a:solidFill>
                  <a:srgbClr val="000000"/>
                </a:solidFill>
              </a:rPr>
              <a:t>como</a:t>
            </a:r>
            <a:r>
              <a:rPr lang="en-US" sz="1600" b="0" dirty="0">
                <a:solidFill>
                  <a:srgbClr val="000000"/>
                </a:solidFill>
              </a:rPr>
              <a:t> </a:t>
            </a:r>
            <a:r>
              <a:rPr lang="en-US" sz="1600" b="0" dirty="0" err="1">
                <a:solidFill>
                  <a:srgbClr val="000000"/>
                </a:solidFill>
              </a:rPr>
              <a:t>estén</a:t>
            </a:r>
            <a:r>
              <a:rPr lang="en-US" sz="1600" b="0" dirty="0">
                <a:solidFill>
                  <a:srgbClr val="000000"/>
                </a:solidFill>
              </a:rPr>
              <a:t> </a:t>
            </a:r>
            <a:r>
              <a:rPr lang="en-US" sz="1600" b="0" dirty="0" err="1">
                <a:solidFill>
                  <a:srgbClr val="000000"/>
                </a:solidFill>
              </a:rPr>
              <a:t>listos</a:t>
            </a:r>
            <a:r>
              <a:rPr lang="en-US" sz="1600" b="0" dirty="0">
                <a:solidFill>
                  <a:srgbClr val="000000"/>
                </a:solidFill>
              </a:rPr>
              <a:t>.</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35C7-A910-1C92-80F7-E5A778373714}"/>
              </a:ext>
            </a:extLst>
          </p:cNvPr>
          <p:cNvSpPr>
            <a:spLocks noGrp="1"/>
          </p:cNvSpPr>
          <p:nvPr>
            <p:ph type="title"/>
          </p:nvPr>
        </p:nvSpPr>
        <p:spPr/>
        <p:txBody>
          <a:bodyPr/>
          <a:lstStyle/>
          <a:p>
            <a:r>
              <a:rPr lang="es-ES">
                <a:solidFill>
                  <a:srgbClr val="000000"/>
                </a:solidFill>
                <a:latin typeface="Segoe UI Semibold"/>
                <a:ea typeface="Segoe UI Semibold"/>
                <a:cs typeface="Segoe UI Semibold"/>
              </a:rPr>
              <a:t>Trabajo con repositorios grandes</a:t>
            </a:r>
          </a:p>
        </p:txBody>
      </p:sp>
      <p:sp>
        <p:nvSpPr>
          <p:cNvPr id="5" name="Oval 4" descr="icon of a finger pushing a button">
            <a:extLst>
              <a:ext uri="{FF2B5EF4-FFF2-40B4-BE49-F238E27FC236}">
                <a16:creationId xmlns:a16="http://schemas.microsoft.com/office/drawing/2014/main" id="{FE242AEA-F041-01B9-FD21-18C3A1F8C370}"/>
              </a:ext>
            </a:extLst>
          </p:cNvPr>
          <p:cNvSpPr/>
          <p:nvPr/>
        </p:nvSpPr>
        <p:spPr bwMode="auto">
          <a:xfrm>
            <a:off x="637552" y="1592892"/>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1</a:t>
            </a:r>
          </a:p>
        </p:txBody>
      </p:sp>
      <p:sp>
        <p:nvSpPr>
          <p:cNvPr id="6" name="Rectangle 5">
            <a:extLst>
              <a:ext uri="{FF2B5EF4-FFF2-40B4-BE49-F238E27FC236}">
                <a16:creationId xmlns:a16="http://schemas.microsoft.com/office/drawing/2014/main" id="{24978600-7B99-8A3C-B030-AA58898D356C}"/>
              </a:ext>
            </a:extLst>
          </p:cNvPr>
          <p:cNvSpPr/>
          <p:nvPr/>
        </p:nvSpPr>
        <p:spPr bwMode="auto">
          <a:xfrm>
            <a:off x="1349375" y="1701226"/>
            <a:ext cx="10478148" cy="3522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4"/>
              </a:spcAft>
            </a:pPr>
            <a:r>
              <a:rPr lang="es-ES" sz="2244">
                <a:solidFill>
                  <a:srgbClr val="000000"/>
                </a:solidFill>
                <a:latin typeface="Segoe UI"/>
                <a:ea typeface="Segoe UI"/>
                <a:cs typeface="Segoe UI"/>
              </a:rPr>
              <a:t>Dos causas comunes: historial largo y archivos binarios grandes</a:t>
            </a:r>
          </a:p>
        </p:txBody>
      </p:sp>
      <p:sp>
        <p:nvSpPr>
          <p:cNvPr id="7" name="Oval 6" descr="icon of a finger pushing a button">
            <a:extLst>
              <a:ext uri="{FF2B5EF4-FFF2-40B4-BE49-F238E27FC236}">
                <a16:creationId xmlns:a16="http://schemas.microsoft.com/office/drawing/2014/main" id="{DFB7AB6F-E64E-6A4B-49B8-1E68291FDF21}"/>
              </a:ext>
            </a:extLst>
          </p:cNvPr>
          <p:cNvSpPr/>
          <p:nvPr/>
        </p:nvSpPr>
        <p:spPr bwMode="auto">
          <a:xfrm>
            <a:off x="637552" y="2553191"/>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2</a:t>
            </a:r>
          </a:p>
        </p:txBody>
      </p:sp>
      <p:sp>
        <p:nvSpPr>
          <p:cNvPr id="8" name="Rectangle 7">
            <a:extLst>
              <a:ext uri="{FF2B5EF4-FFF2-40B4-BE49-F238E27FC236}">
                <a16:creationId xmlns:a16="http://schemas.microsoft.com/office/drawing/2014/main" id="{7CF8532D-C87C-5D0C-E584-9D5B8BDF93E0}"/>
              </a:ext>
            </a:extLst>
          </p:cNvPr>
          <p:cNvSpPr/>
          <p:nvPr/>
        </p:nvSpPr>
        <p:spPr bwMode="auto">
          <a:xfrm>
            <a:off x="1349375" y="2485410"/>
            <a:ext cx="10478147" cy="7044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4"/>
              </a:spcAft>
            </a:pPr>
            <a:r>
              <a:rPr lang="es-ES" sz="2244">
                <a:solidFill>
                  <a:srgbClr val="000000"/>
                </a:solidFill>
                <a:latin typeface="Segoe UI"/>
                <a:ea typeface="Segoe UI"/>
                <a:cs typeface="Segoe UI"/>
              </a:rPr>
              <a:t>Historial largo: usa clones superficiales</a:t>
            </a:r>
            <a:br>
              <a:rPr sz="2244"/>
            </a:br>
            <a:r>
              <a:rPr lang="es-ES" sz="2244">
                <a:solidFill>
                  <a:srgbClr val="000000"/>
                </a:solidFill>
                <a:latin typeface="Consolas"/>
                <a:ea typeface="Consolas"/>
                <a:cs typeface="Consolas"/>
              </a:rPr>
              <a:t>git clone –depth [depth] [clone-url]</a:t>
            </a:r>
            <a:endParaRPr lang="en-US" sz="2244">
              <a:solidFill>
                <a:schemeClr val="tx1"/>
              </a:solidFill>
              <a:latin typeface="Consolas" panose="020B0609020204030204" pitchFamily="49" charset="0"/>
            </a:endParaRPr>
          </a:p>
        </p:txBody>
      </p:sp>
      <p:sp>
        <p:nvSpPr>
          <p:cNvPr id="9" name="Oval 8" descr="icon of a finger pushing a button">
            <a:extLst>
              <a:ext uri="{FF2B5EF4-FFF2-40B4-BE49-F238E27FC236}">
                <a16:creationId xmlns:a16="http://schemas.microsoft.com/office/drawing/2014/main" id="{49BD2CB8-7168-066D-13CB-85B20EBB8A19}"/>
              </a:ext>
            </a:extLst>
          </p:cNvPr>
          <p:cNvSpPr/>
          <p:nvPr/>
        </p:nvSpPr>
        <p:spPr bwMode="auto">
          <a:xfrm>
            <a:off x="637552" y="3513490"/>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3</a:t>
            </a:r>
          </a:p>
        </p:txBody>
      </p:sp>
      <p:sp>
        <p:nvSpPr>
          <p:cNvPr id="10" name="Rectangle 9">
            <a:extLst>
              <a:ext uri="{FF2B5EF4-FFF2-40B4-BE49-F238E27FC236}">
                <a16:creationId xmlns:a16="http://schemas.microsoft.com/office/drawing/2014/main" id="{6DD4B2D2-B676-028F-CE57-5C4ED7EA94A7}"/>
              </a:ext>
            </a:extLst>
          </p:cNvPr>
          <p:cNvSpPr/>
          <p:nvPr/>
        </p:nvSpPr>
        <p:spPr bwMode="auto">
          <a:xfrm>
            <a:off x="1349375" y="3625259"/>
            <a:ext cx="10478148" cy="345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4"/>
              </a:spcAft>
            </a:pPr>
            <a:r>
              <a:rPr lang="es-ES" sz="2244">
                <a:solidFill>
                  <a:srgbClr val="000000"/>
                </a:solidFill>
                <a:latin typeface="Segoe UI"/>
                <a:ea typeface="Segoe UI"/>
                <a:cs typeface="Segoe UI"/>
              </a:rPr>
              <a:t>Archivos binarios grandes: usa el almacenamiento de archivos grandes (LFS) de Git</a:t>
            </a:r>
          </a:p>
        </p:txBody>
      </p:sp>
    </p:spTree>
    <p:extLst>
      <p:ext uri="{BB962C8B-B14F-4D97-AF65-F5344CB8AC3E}">
        <p14:creationId xmlns:p14="http://schemas.microsoft.com/office/powerpoint/2010/main" val="26778986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15F-4C8F-A55A-BF31-A21E2CD874E0}"/>
              </a:ext>
            </a:extLst>
          </p:cNvPr>
          <p:cNvSpPr>
            <a:spLocks noGrp="1"/>
          </p:cNvSpPr>
          <p:nvPr>
            <p:ph type="title"/>
          </p:nvPr>
        </p:nvSpPr>
        <p:spPr>
          <a:xfrm>
            <a:off x="600854" y="422422"/>
            <a:ext cx="11230812" cy="806863"/>
          </a:xfrm>
        </p:spPr>
        <p:txBody>
          <a:bodyPr/>
          <a:lstStyle/>
          <a:p>
            <a:r>
              <a:rPr lang="es-ES" sz="2856" dirty="0">
                <a:solidFill>
                  <a:srgbClr val="000000"/>
                </a:solidFill>
                <a:latin typeface="Segoe UI Semibold"/>
                <a:ea typeface="Segoe UI Semibold"/>
                <a:cs typeface="Segoe UI Semibold"/>
              </a:rPr>
              <a:t>Implementación de </a:t>
            </a:r>
            <a:r>
              <a:rPr lang="es-ES" sz="2856" dirty="0" err="1">
                <a:solidFill>
                  <a:srgbClr val="000000"/>
                </a:solidFill>
                <a:latin typeface="Segoe UI Semibold"/>
                <a:ea typeface="Segoe UI Semibold"/>
                <a:cs typeface="Segoe UI Semibold"/>
              </a:rPr>
              <a:t>Scalar</a:t>
            </a:r>
            <a:r>
              <a:rPr lang="es-ES" sz="2856" dirty="0">
                <a:solidFill>
                  <a:srgbClr val="000000"/>
                </a:solidFill>
                <a:latin typeface="Segoe UI Semibold"/>
                <a:ea typeface="Segoe UI Semibold"/>
                <a:cs typeface="Segoe UI Semibold"/>
              </a:rPr>
              <a:t> y entre repositorios con el uso compartido entre repositorios</a:t>
            </a:r>
          </a:p>
        </p:txBody>
      </p:sp>
      <p:sp>
        <p:nvSpPr>
          <p:cNvPr id="21" name="Text Placeholder 2">
            <a:extLst>
              <a:ext uri="{FF2B5EF4-FFF2-40B4-BE49-F238E27FC236}">
                <a16:creationId xmlns:a16="http://schemas.microsoft.com/office/drawing/2014/main" id="{89DB246F-2358-7A66-5337-54C1BE7ED437}"/>
              </a:ext>
            </a:extLst>
          </p:cNvPr>
          <p:cNvSpPr txBox="1"/>
          <p:nvPr/>
        </p:nvSpPr>
        <p:spPr>
          <a:xfrm>
            <a:off x="600854" y="1461139"/>
            <a:ext cx="5143269" cy="2903608"/>
          </a:xfrm>
          <a:prstGeom prst="rect">
            <a:avLst/>
          </a:prstGeom>
          <a:ln w="38100">
            <a:solidFill>
              <a:srgbClr val="C73ECC"/>
            </a:solidFill>
          </a:ln>
        </p:spPr>
        <p:txBody>
          <a:bodyPr wrap="square" lIns="186521" tIns="93260" rIns="186521" bIns="9326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2040" b="1" dirty="0">
                <a:solidFill>
                  <a:srgbClr val="000000"/>
                </a:solidFill>
                <a:latin typeface="Segoe UI"/>
                <a:ea typeface="Segoe UI"/>
                <a:cs typeface="Segoe UI"/>
              </a:rPr>
              <a:t>Técnicas:</a:t>
            </a:r>
          </a:p>
          <a:p>
            <a:pPr marL="236387" indent="-236387">
              <a:spcBef>
                <a:spcPts val="612"/>
              </a:spcBef>
              <a:spcAft>
                <a:spcPts val="612"/>
              </a:spcAft>
            </a:pPr>
            <a:r>
              <a:rPr lang="es-ES" sz="1632" b="1" dirty="0" err="1">
                <a:solidFill>
                  <a:srgbClr val="000000"/>
                </a:solidFill>
                <a:latin typeface="Segoe UI"/>
                <a:ea typeface="Segoe UI"/>
                <a:cs typeface="Segoe UI"/>
              </a:rPr>
              <a:t>Scalar</a:t>
            </a:r>
            <a:endParaRPr lang="es-ES" sz="1632" b="1" dirty="0">
              <a:solidFill>
                <a:srgbClr val="000000"/>
              </a:solidFill>
              <a:latin typeface="Segoe UI"/>
              <a:ea typeface="Segoe UI"/>
              <a:cs typeface="Segoe UI"/>
            </a:endParaRPr>
          </a:p>
          <a:p>
            <a:pPr marL="422000" lvl="1" indent="-291436">
              <a:spcBef>
                <a:spcPts val="612"/>
              </a:spcBef>
              <a:spcAft>
                <a:spcPts val="612"/>
              </a:spcAft>
              <a:buFont typeface="Courier New" panose="02070309020205020404" pitchFamily="49" charset="0"/>
              <a:buChar char="o"/>
            </a:pPr>
            <a:r>
              <a:rPr lang="es-ES" sz="1428" dirty="0">
                <a:solidFill>
                  <a:srgbClr val="000000"/>
                </a:solidFill>
                <a:latin typeface="Segoe UI"/>
                <a:ea typeface="Segoe UI"/>
                <a:cs typeface="Segoe UI"/>
              </a:rPr>
              <a:t>Aplicación de .NET Core y extensión de Git</a:t>
            </a:r>
          </a:p>
          <a:p>
            <a:pPr marL="422000" lvl="1" indent="-291436">
              <a:spcBef>
                <a:spcPts val="612"/>
              </a:spcBef>
              <a:spcAft>
                <a:spcPts val="612"/>
              </a:spcAft>
              <a:buFont typeface="Courier New" panose="02070309020205020404" pitchFamily="49" charset="0"/>
              <a:buChar char="o"/>
            </a:pPr>
            <a:r>
              <a:rPr lang="es-ES" sz="1428" dirty="0">
                <a:solidFill>
                  <a:srgbClr val="000000"/>
                </a:solidFill>
                <a:latin typeface="Segoe UI"/>
                <a:ea typeface="Segoe UI"/>
                <a:cs typeface="Segoe UI"/>
              </a:rPr>
              <a:t>Almacena en caché los metadatos y usa el mantenimiento en segundo plano</a:t>
            </a:r>
          </a:p>
          <a:p>
            <a:pPr marL="236387" indent="-236387">
              <a:spcBef>
                <a:spcPts val="612"/>
              </a:spcBef>
              <a:spcAft>
                <a:spcPts val="612"/>
              </a:spcAft>
            </a:pPr>
            <a:r>
              <a:rPr lang="es-ES" sz="1632" b="1" dirty="0">
                <a:solidFill>
                  <a:srgbClr val="000000"/>
                </a:solidFill>
                <a:latin typeface="Segoe UI"/>
                <a:ea typeface="Segoe UI"/>
                <a:cs typeface="Segoe UI"/>
              </a:rPr>
              <a:t>Uso compartido entre repositorios</a:t>
            </a:r>
          </a:p>
          <a:p>
            <a:pPr marL="422000" lvl="1" indent="-291436">
              <a:spcBef>
                <a:spcPts val="612"/>
              </a:spcBef>
              <a:spcAft>
                <a:spcPts val="612"/>
              </a:spcAft>
              <a:buFont typeface="Courier New" panose="02070309020205020404" pitchFamily="49" charset="0"/>
              <a:buChar char="o"/>
            </a:pPr>
            <a:r>
              <a:rPr lang="es-ES" sz="1428" dirty="0">
                <a:solidFill>
                  <a:srgbClr val="000000"/>
                </a:solidFill>
                <a:latin typeface="Segoe UI"/>
                <a:ea typeface="Segoe UI"/>
                <a:cs typeface="Segoe UI"/>
              </a:rPr>
              <a:t>Reutiliza el código y los recursos entre varios repositorios de Git.</a:t>
            </a:r>
          </a:p>
        </p:txBody>
      </p:sp>
      <p:sp>
        <p:nvSpPr>
          <p:cNvPr id="22" name="Text Placeholder 4">
            <a:extLst>
              <a:ext uri="{FF2B5EF4-FFF2-40B4-BE49-F238E27FC236}">
                <a16:creationId xmlns:a16="http://schemas.microsoft.com/office/drawing/2014/main" id="{95B5A68B-7F12-097F-D3CD-9B7CE2AB239D}"/>
              </a:ext>
            </a:extLst>
          </p:cNvPr>
          <p:cNvSpPr txBox="1"/>
          <p:nvPr/>
        </p:nvSpPr>
        <p:spPr>
          <a:xfrm>
            <a:off x="6216261" y="1472909"/>
            <a:ext cx="5486891" cy="3260804"/>
          </a:xfrm>
          <a:prstGeom prst="rect">
            <a:avLst/>
          </a:prstGeom>
          <a:ln w="38100">
            <a:solidFill>
              <a:srgbClr val="C73ECC"/>
            </a:solidFill>
          </a:ln>
        </p:spPr>
        <p:txBody>
          <a:bodyPr lIns="186521" tIns="93260" rIns="186521" bIns="9326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2040" b="1">
                <a:solidFill>
                  <a:srgbClr val="000000"/>
                </a:solidFill>
                <a:latin typeface="Segoe UI"/>
                <a:ea typeface="Segoe UI"/>
                <a:cs typeface="Segoe UI"/>
              </a:rPr>
              <a:t>Consideraciones clave:</a:t>
            </a:r>
          </a:p>
          <a:p>
            <a:pPr marL="236387" indent="-236387">
              <a:spcBef>
                <a:spcPts val="612"/>
              </a:spcBef>
              <a:spcAft>
                <a:spcPts val="612"/>
              </a:spcAft>
            </a:pPr>
            <a:r>
              <a:rPr lang="es-ES" sz="1632">
                <a:solidFill>
                  <a:srgbClr val="000000"/>
                </a:solidFill>
                <a:latin typeface="Segoe UI"/>
                <a:ea typeface="Segoe UI"/>
                <a:cs typeface="Segoe UI"/>
              </a:rPr>
              <a:t>Implementación de Scalar para repositorios grandes</a:t>
            </a:r>
          </a:p>
          <a:p>
            <a:pPr marL="236387" indent="-236387">
              <a:spcBef>
                <a:spcPts val="612"/>
              </a:spcBef>
              <a:spcAft>
                <a:spcPts val="612"/>
              </a:spcAft>
            </a:pPr>
            <a:r>
              <a:rPr lang="es-ES" sz="1632">
                <a:solidFill>
                  <a:srgbClr val="000000"/>
                </a:solidFill>
                <a:latin typeface="Segoe UI"/>
                <a:ea typeface="Segoe UI"/>
                <a:cs typeface="Segoe UI"/>
              </a:rPr>
              <a:t>Optimización de la estructura del repositorio</a:t>
            </a:r>
          </a:p>
          <a:p>
            <a:pPr marL="422000" lvl="1" indent="-291436">
              <a:spcBef>
                <a:spcPts val="612"/>
              </a:spcBef>
              <a:spcAft>
                <a:spcPts val="612"/>
              </a:spcAft>
              <a:buFont typeface="Courier New" panose="02070309020205020404" pitchFamily="49" charset="0"/>
              <a:buChar char="o"/>
            </a:pPr>
            <a:r>
              <a:rPr lang="es-ES" sz="1428">
                <a:solidFill>
                  <a:srgbClr val="000000"/>
                </a:solidFill>
                <a:latin typeface="Segoe UI"/>
                <a:ea typeface="Segoe UI"/>
                <a:cs typeface="Segoe UI"/>
              </a:rPr>
              <a:t>Desglosamiento de repositorios grandes en otros más pequeños</a:t>
            </a:r>
          </a:p>
          <a:p>
            <a:pPr marL="422000" lvl="1" indent="-291436">
              <a:spcBef>
                <a:spcPts val="612"/>
              </a:spcBef>
              <a:spcAft>
                <a:spcPts val="612"/>
              </a:spcAft>
              <a:buFont typeface="Courier New" panose="02070309020205020404" pitchFamily="49" charset="0"/>
              <a:buChar char="o"/>
            </a:pPr>
            <a:r>
              <a:rPr lang="es-ES" sz="1428">
                <a:solidFill>
                  <a:srgbClr val="000000"/>
                </a:solidFill>
                <a:latin typeface="Segoe UI"/>
                <a:ea typeface="Segoe UI"/>
                <a:cs typeface="Segoe UI"/>
              </a:rPr>
              <a:t>Adopción de un enfoque modular</a:t>
            </a:r>
          </a:p>
          <a:p>
            <a:pPr marL="422000" lvl="1" indent="-291436">
              <a:spcBef>
                <a:spcPts val="612"/>
              </a:spcBef>
              <a:spcAft>
                <a:spcPts val="612"/>
              </a:spcAft>
              <a:buFont typeface="Courier New" panose="02070309020205020404" pitchFamily="49" charset="0"/>
              <a:buChar char="o"/>
            </a:pPr>
            <a:r>
              <a:rPr lang="es-ES" sz="1428">
                <a:solidFill>
                  <a:srgbClr val="000000"/>
                </a:solidFill>
                <a:latin typeface="Segoe UI"/>
                <a:ea typeface="Segoe UI"/>
                <a:cs typeface="Segoe UI"/>
              </a:rPr>
              <a:t>Uso de submódulos de Git y repositorios secundarios de Git</a:t>
            </a:r>
          </a:p>
          <a:p>
            <a:pPr marL="0" indent="0">
              <a:spcBef>
                <a:spcPts val="612"/>
              </a:spcBef>
              <a:spcAft>
                <a:spcPts val="612"/>
              </a:spcAft>
              <a:buNone/>
            </a:pPr>
            <a:endParaRPr lang="en-US" sz="1632"/>
          </a:p>
        </p:txBody>
      </p:sp>
      <p:sp>
        <p:nvSpPr>
          <p:cNvPr id="7" name="Oval 6" descr="icon of a finger pushing a button">
            <a:extLst>
              <a:ext uri="{FF2B5EF4-FFF2-40B4-BE49-F238E27FC236}">
                <a16:creationId xmlns:a16="http://schemas.microsoft.com/office/drawing/2014/main" id="{73C0E9C0-825E-1BE5-69D0-D66CF44B3ECF}"/>
              </a:ext>
            </a:extLst>
          </p:cNvPr>
          <p:cNvSpPr/>
          <p:nvPr/>
        </p:nvSpPr>
        <p:spPr bwMode="auto">
          <a:xfrm>
            <a:off x="615908" y="5248941"/>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1</a:t>
            </a:r>
          </a:p>
        </p:txBody>
      </p:sp>
      <p:sp>
        <p:nvSpPr>
          <p:cNvPr id="8" name="Rectangle 7">
            <a:extLst>
              <a:ext uri="{FF2B5EF4-FFF2-40B4-BE49-F238E27FC236}">
                <a16:creationId xmlns:a16="http://schemas.microsoft.com/office/drawing/2014/main" id="{F0B1CEBE-FBDC-2B19-30D2-8FEC310FE178}"/>
              </a:ext>
            </a:extLst>
          </p:cNvPr>
          <p:cNvSpPr/>
          <p:nvPr/>
        </p:nvSpPr>
        <p:spPr bwMode="auto">
          <a:xfrm>
            <a:off x="1353519" y="5215790"/>
            <a:ext cx="10478148" cy="5762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s-ES">
                <a:solidFill>
                  <a:srgbClr val="000000"/>
                </a:solidFill>
                <a:latin typeface="Segoe UI"/>
                <a:ea typeface="Segoe UI"/>
                <a:cs typeface="Segoe UI"/>
              </a:rPr>
              <a:t>Registrar, pausar, anular el registro:</a:t>
            </a:r>
            <a:br>
              <a:rPr/>
            </a:br>
            <a:r>
              <a:rPr lang="es-ES">
                <a:solidFill>
                  <a:srgbClr val="000000"/>
                </a:solidFill>
                <a:latin typeface="Consolas"/>
                <a:ea typeface="Consolas"/>
                <a:cs typeface="Consolas"/>
              </a:rPr>
              <a:t>scalar [register][pause][unregister]</a:t>
            </a:r>
          </a:p>
        </p:txBody>
      </p:sp>
      <p:sp>
        <p:nvSpPr>
          <p:cNvPr id="11" name="Oval 10" descr="icon of a finger pushing a button">
            <a:extLst>
              <a:ext uri="{FF2B5EF4-FFF2-40B4-BE49-F238E27FC236}">
                <a16:creationId xmlns:a16="http://schemas.microsoft.com/office/drawing/2014/main" id="{5F0C47DD-62AE-EE26-B1AF-5C9242D83F58}"/>
              </a:ext>
            </a:extLst>
          </p:cNvPr>
          <p:cNvSpPr/>
          <p:nvPr/>
        </p:nvSpPr>
        <p:spPr bwMode="auto">
          <a:xfrm>
            <a:off x="6406985" y="5221413"/>
            <a:ext cx="568890" cy="56889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2</a:t>
            </a:r>
          </a:p>
        </p:txBody>
      </p:sp>
      <p:sp>
        <p:nvSpPr>
          <p:cNvPr id="12" name="Rectangle 11">
            <a:extLst>
              <a:ext uri="{FF2B5EF4-FFF2-40B4-BE49-F238E27FC236}">
                <a16:creationId xmlns:a16="http://schemas.microsoft.com/office/drawing/2014/main" id="{DB9BBE9B-8588-F776-5102-676BDC15DD2C}"/>
              </a:ext>
            </a:extLst>
          </p:cNvPr>
          <p:cNvSpPr/>
          <p:nvPr/>
        </p:nvSpPr>
        <p:spPr bwMode="auto">
          <a:xfrm>
            <a:off x="7196519" y="5245249"/>
            <a:ext cx="10478148" cy="5762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s-ES">
                <a:solidFill>
                  <a:srgbClr val="000000"/>
                </a:solidFill>
                <a:latin typeface="Segoe UI"/>
                <a:ea typeface="Segoe UI"/>
                <a:cs typeface="Segoe UI"/>
              </a:rPr>
              <a:t>Ejecutar y clonar:</a:t>
            </a:r>
            <a:br>
              <a:rPr/>
            </a:br>
            <a:r>
              <a:rPr lang="es-ES">
                <a:solidFill>
                  <a:srgbClr val="000000"/>
                </a:solidFill>
                <a:latin typeface="Consolas"/>
                <a:ea typeface="Consolas"/>
                <a:cs typeface="Consolas"/>
              </a:rPr>
              <a:t>scalar [run all], scalar [clone URL]</a:t>
            </a:r>
          </a:p>
        </p:txBody>
      </p:sp>
    </p:spTree>
    <p:extLst>
      <p:ext uri="{BB962C8B-B14F-4D97-AF65-F5344CB8AC3E}">
        <p14:creationId xmlns:p14="http://schemas.microsoft.com/office/powerpoint/2010/main" val="38349469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12B5-4A06-BFAE-EF7A-32B97CCB7B90}"/>
              </a:ext>
            </a:extLst>
          </p:cNvPr>
          <p:cNvSpPr>
            <a:spLocks noGrp="1"/>
          </p:cNvSpPr>
          <p:nvPr>
            <p:ph type="title"/>
          </p:nvPr>
        </p:nvSpPr>
        <p:spPr>
          <a:xfrm>
            <a:off x="600854" y="596865"/>
            <a:ext cx="11230812" cy="922223"/>
          </a:xfrm>
        </p:spPr>
        <p:txBody>
          <a:bodyPr/>
          <a:lstStyle/>
          <a:p>
            <a:r>
              <a:rPr lang="es-ES" sz="3264" dirty="0">
                <a:solidFill>
                  <a:srgbClr val="000000"/>
                </a:solidFill>
                <a:latin typeface="Segoe UI Semibold"/>
                <a:ea typeface="Segoe UI Semibold"/>
                <a:cs typeface="Segoe UI Semibold"/>
              </a:rPr>
              <a:t>Exploración de un repositorio mono frente a repositorios múltiples</a:t>
            </a:r>
            <a:endParaRPr lang="en-US" dirty="0"/>
          </a:p>
        </p:txBody>
      </p:sp>
      <p:sp>
        <p:nvSpPr>
          <p:cNvPr id="9" name="Oval 8">
            <a:extLst>
              <a:ext uri="{FF2B5EF4-FFF2-40B4-BE49-F238E27FC236}">
                <a16:creationId xmlns:a16="http://schemas.microsoft.com/office/drawing/2014/main" id="{4709EB1A-B5C7-6947-EA43-D8D7C4FB23CF}"/>
              </a:ext>
              <a:ext uri="{C183D7F6-B498-43B3-948B-1728B52AA6E4}">
                <adec:decorative xmlns:adec="http://schemas.microsoft.com/office/drawing/2017/decorative" val="0"/>
              </a:ext>
            </a:extLst>
          </p:cNvPr>
          <p:cNvSpPr/>
          <p:nvPr/>
        </p:nvSpPr>
        <p:spPr bwMode="auto">
          <a:xfrm>
            <a:off x="601569" y="1837682"/>
            <a:ext cx="561840" cy="56184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1</a:t>
            </a:r>
            <a:endParaRPr lang="en-IN" sz="2448" b="1">
              <a:solidFill>
                <a:schemeClr val="tx1"/>
              </a:solidFill>
            </a:endParaRPr>
          </a:p>
        </p:txBody>
      </p:sp>
      <p:sp>
        <p:nvSpPr>
          <p:cNvPr id="22" name="Text Placeholder 4">
            <a:extLst>
              <a:ext uri="{FF2B5EF4-FFF2-40B4-BE49-F238E27FC236}">
                <a16:creationId xmlns:a16="http://schemas.microsoft.com/office/drawing/2014/main" id="{74DBD7DF-B256-4714-309A-44CEBF7AE661}"/>
              </a:ext>
            </a:extLst>
          </p:cNvPr>
          <p:cNvSpPr txBox="1"/>
          <p:nvPr/>
        </p:nvSpPr>
        <p:spPr>
          <a:xfrm>
            <a:off x="1390072" y="1773308"/>
            <a:ext cx="10441595" cy="704452"/>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ct val="0"/>
              </a:spcBef>
              <a:spcAft>
                <a:spcPct val="0"/>
              </a:spcAft>
              <a:buClrTx/>
              <a:buSzPct val="90000"/>
              <a:buFont typeface="Arial" panose="020B0604020202020204" pitchFamily="34" charset="0"/>
              <a:buNone/>
              <a:defRPr sz="2200" b="1" spc="0" baseline="0">
                <a:cs typeface="Segoe UI" pitchFamily="34" charset="0"/>
              </a:defRPr>
            </a:lvl1pPr>
            <a:lvl2pPr marL="265176" marR="0" indent="-109728" defTabSz="932742" fontAlgn="auto">
              <a:lnSpc>
                <a:spcPct val="100000"/>
              </a:lnSpc>
              <a:spcBef>
                <a:spcPct val="20000"/>
              </a:spcBef>
              <a:spcAft>
                <a:spcPct val="0"/>
              </a:spcAft>
              <a:buClrTx/>
              <a:buSzPct val="90000"/>
              <a:buFont typeface="Arial" panose="020B0604020202020204" pitchFamily="34" charset="0"/>
              <a:buChar char="•"/>
              <a:defRPr sz="1400" spc="0" baseline="0"/>
            </a:lvl2pPr>
            <a:lvl3pPr marL="384048" marR="0" indent="-118872" defTabSz="932742" fontAlgn="auto">
              <a:lnSpc>
                <a:spcPct val="100000"/>
              </a:lnSpc>
              <a:spcBef>
                <a:spcPct val="20000"/>
              </a:spcBef>
              <a:spcAft>
                <a:spcPct val="0"/>
              </a:spcAft>
              <a:buClrTx/>
              <a:buSzPct val="90000"/>
              <a:buFont typeface="Arial" panose="020B0604020202020204" pitchFamily="34" charset="0"/>
              <a:buChar char="•"/>
              <a:defRPr sz="1200" spc="0" baseline="0"/>
            </a:lvl3pPr>
            <a:lvl4pPr marL="842963" marR="0" indent="-180975" defTabSz="932742" fontAlgn="auto">
              <a:lnSpc>
                <a:spcPct val="100000"/>
              </a:lnSpc>
              <a:spcBef>
                <a:spcPct val="20000"/>
              </a:spcBef>
              <a:spcAft>
                <a:spcPct val="0"/>
              </a:spcAft>
              <a:buClrTx/>
              <a:buSzPct val="90000"/>
              <a:buFont typeface="Wingdings" panose="05000000000000000000" pitchFamily="2" charset="2"/>
              <a:buChar char=""/>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ct val="0"/>
              </a:spcAft>
              <a:buClrTx/>
              <a:buSzPct val="90000"/>
              <a:buFont typeface="Wingdings" panose="05000000000000000000" pitchFamily="2" charset="2"/>
              <a:buChar char=""/>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anose="020B0604020202020204" pitchFamily="34" charset="0"/>
              <a:buChar char="•"/>
              <a:defRPr sz="2000"/>
            </a:lvl6pPr>
            <a:lvl7pPr marL="3031412" indent="-233186" defTabSz="932742">
              <a:spcBef>
                <a:spcPct val="20000"/>
              </a:spcBef>
              <a:buFont typeface="Arial" panose="020B0604020202020204" pitchFamily="34" charset="0"/>
              <a:buChar char="•"/>
              <a:defRPr sz="2000"/>
            </a:lvl7pPr>
            <a:lvl8pPr marL="3497783" indent="-233186" defTabSz="932742">
              <a:spcBef>
                <a:spcPct val="20000"/>
              </a:spcBef>
              <a:buFont typeface="Arial" panose="020B0604020202020204" pitchFamily="34" charset="0"/>
              <a:buChar char="•"/>
              <a:defRPr sz="2000"/>
            </a:lvl8pPr>
            <a:lvl9pPr marL="3964155" indent="-233186" defTabSz="932742">
              <a:spcBef>
                <a:spcPct val="20000"/>
              </a:spcBef>
              <a:buFont typeface="Arial" panose="020B0604020202020204" pitchFamily="34" charset="0"/>
              <a:buChar char="•"/>
              <a:defRPr sz="2000"/>
            </a:lvl9pPr>
          </a:lstStyle>
          <a:p>
            <a:r>
              <a:rPr lang="es-ES" sz="2244">
                <a:solidFill>
                  <a:srgbClr val="000000"/>
                </a:solidFill>
                <a:latin typeface="Segoe UI"/>
                <a:ea typeface="Segoe UI"/>
                <a:cs typeface="Segoe UI"/>
              </a:rPr>
              <a:t>Repositorios mono: </a:t>
            </a:r>
            <a:r>
              <a:rPr lang="es-ES" sz="2244" b="0">
                <a:solidFill>
                  <a:srgbClr val="000000"/>
                </a:solidFill>
                <a:latin typeface="Segoe UI"/>
                <a:ea typeface="Segoe UI"/>
                <a:cs typeface="Segoe UI"/>
              </a:rPr>
              <a:t>patrón de control de código fuente donde todo el código fuente se guarda en un único repositorio. </a:t>
            </a:r>
          </a:p>
        </p:txBody>
      </p:sp>
      <p:sp>
        <p:nvSpPr>
          <p:cNvPr id="11" name="Oval 10">
            <a:extLst>
              <a:ext uri="{FF2B5EF4-FFF2-40B4-BE49-F238E27FC236}">
                <a16:creationId xmlns:a16="http://schemas.microsoft.com/office/drawing/2014/main" id="{374BB0D8-2CE5-66FA-11A7-D8542E1A240F}"/>
              </a:ext>
              <a:ext uri="{C183D7F6-B498-43B3-948B-1728B52AA6E4}">
                <adec:decorative xmlns:adec="http://schemas.microsoft.com/office/drawing/2017/decorative" val="0"/>
              </a:ext>
            </a:extLst>
          </p:cNvPr>
          <p:cNvSpPr/>
          <p:nvPr/>
        </p:nvSpPr>
        <p:spPr bwMode="auto">
          <a:xfrm>
            <a:off x="601569" y="2789715"/>
            <a:ext cx="561840" cy="56184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2</a:t>
            </a:r>
            <a:endParaRPr lang="en-IN" sz="2448" b="1">
              <a:solidFill>
                <a:schemeClr val="tx1"/>
              </a:solidFill>
            </a:endParaRPr>
          </a:p>
        </p:txBody>
      </p:sp>
      <p:sp>
        <p:nvSpPr>
          <p:cNvPr id="10" name="Text Placeholder 4">
            <a:extLst>
              <a:ext uri="{FF2B5EF4-FFF2-40B4-BE49-F238E27FC236}">
                <a16:creationId xmlns:a16="http://schemas.microsoft.com/office/drawing/2014/main" id="{83587CD2-CD76-F8A8-450F-AD67B75E496C}"/>
              </a:ext>
            </a:extLst>
          </p:cNvPr>
          <p:cNvSpPr txBox="1"/>
          <p:nvPr/>
        </p:nvSpPr>
        <p:spPr>
          <a:xfrm>
            <a:off x="1390072" y="2725341"/>
            <a:ext cx="10441595" cy="70445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Arial" panose="020B0604020202020204" pitchFamily="34" charset="0"/>
              <a:buNone/>
              <a:defRPr sz="2200" kern="1200" spc="0" baseline="0">
                <a:solidFill>
                  <a:schemeClr val="tx1"/>
                </a:solidFill>
                <a:latin typeface="+mj-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2244" b="1">
                <a:solidFill>
                  <a:srgbClr val="000000"/>
                </a:solidFill>
                <a:latin typeface="Segoe UI"/>
                <a:ea typeface="Segoe UI"/>
                <a:cs typeface="Segoe UI"/>
              </a:rPr>
              <a:t>Repositorios múltiples: </a:t>
            </a:r>
            <a:r>
              <a:rPr lang="es-ES" sz="2244">
                <a:solidFill>
                  <a:srgbClr val="000000"/>
                </a:solidFill>
                <a:latin typeface="Segoe UI"/>
                <a:ea typeface="Segoe UI"/>
                <a:cs typeface="Segoe UI"/>
              </a:rPr>
              <a:t>hacen referencia a la organización de cada uno de tus proyectos en su repositorio independiente.</a:t>
            </a:r>
          </a:p>
        </p:txBody>
      </p:sp>
      <p:sp>
        <p:nvSpPr>
          <p:cNvPr id="8" name="Text Placeholder 3">
            <a:extLst>
              <a:ext uri="{FF2B5EF4-FFF2-40B4-BE49-F238E27FC236}">
                <a16:creationId xmlns:a16="http://schemas.microsoft.com/office/drawing/2014/main" id="{EC1B156D-A426-2E8F-A354-DE097ED61BA5}"/>
              </a:ext>
            </a:extLst>
          </p:cNvPr>
          <p:cNvSpPr txBox="1"/>
          <p:nvPr/>
        </p:nvSpPr>
        <p:spPr>
          <a:xfrm>
            <a:off x="598945" y="3806121"/>
            <a:ext cx="11232722" cy="2058423"/>
          </a:xfrm>
          <a:prstGeom prst="rect">
            <a:avLst/>
          </a:prstGeom>
          <a:ln w="38100">
            <a:solidFill>
              <a:schemeClr val="accent2"/>
            </a:solidFill>
          </a:ln>
        </p:spPr>
        <p:txBody>
          <a:bodyPr vert="horz" wrap="square" lIns="93260" tIns="46630" rIns="93260" bIns="46630" rtlCol="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28016"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33149" indent="-233149">
              <a:spcBef>
                <a:spcPct val="0"/>
              </a:spcBef>
              <a:spcAft>
                <a:spcPts val="918"/>
              </a:spcAft>
            </a:pPr>
            <a:r>
              <a:rPr lang="es-ES" sz="1836" dirty="0">
                <a:solidFill>
                  <a:srgbClr val="000000"/>
                </a:solidFill>
                <a:latin typeface="Segoe UI"/>
                <a:ea typeface="Segoe UI"/>
                <a:cs typeface="Segoe UI"/>
              </a:rPr>
              <a:t>Un repositorio es un lugar donde se almacena el historial de tu trabajo.</a:t>
            </a:r>
          </a:p>
          <a:p>
            <a:pPr marL="233149" indent="-233149">
              <a:spcBef>
                <a:spcPct val="0"/>
              </a:spcBef>
              <a:spcAft>
                <a:spcPts val="918"/>
              </a:spcAft>
            </a:pPr>
            <a:r>
              <a:rPr lang="es-ES" sz="1836" dirty="0">
                <a:solidFill>
                  <a:srgbClr val="000000"/>
                </a:solidFill>
                <a:latin typeface="Segoe UI"/>
                <a:ea typeface="Segoe UI"/>
                <a:cs typeface="Segoe UI"/>
              </a:rPr>
              <a:t>Azure DevOps </a:t>
            </a:r>
            <a:r>
              <a:rPr lang="es-ES" sz="1836" dirty="0" err="1">
                <a:solidFill>
                  <a:srgbClr val="000000"/>
                </a:solidFill>
                <a:latin typeface="Segoe UI"/>
                <a:ea typeface="Segoe UI"/>
                <a:cs typeface="Segoe UI"/>
              </a:rPr>
              <a:t>Projects</a:t>
            </a:r>
            <a:r>
              <a:rPr lang="es-ES" sz="1836" dirty="0">
                <a:solidFill>
                  <a:srgbClr val="000000"/>
                </a:solidFill>
                <a:latin typeface="Segoe UI"/>
                <a:ea typeface="Segoe UI"/>
                <a:cs typeface="Segoe UI"/>
              </a:rPr>
              <a:t> puede contener varios repositorios. Hay dos filosofías sobre cómo organizar los repositorios: Repositorio mono o Repositorios múltiples.</a:t>
            </a:r>
          </a:p>
          <a:p>
            <a:pPr marL="233149" indent="-233149">
              <a:spcBef>
                <a:spcPct val="0"/>
              </a:spcBef>
              <a:spcAft>
                <a:spcPts val="918"/>
              </a:spcAft>
            </a:pPr>
            <a:r>
              <a:rPr lang="es-ES" sz="1836" dirty="0">
                <a:solidFill>
                  <a:srgbClr val="000000"/>
                </a:solidFill>
                <a:latin typeface="Segoe UI"/>
                <a:ea typeface="Segoe UI"/>
                <a:cs typeface="Segoe UI"/>
              </a:rPr>
              <a:t>La diferencia fundamental entre las filosofías de un repositorio mono y repositorios múltiples se reduce </a:t>
            </a:r>
            <a:br>
              <a:rPr lang="es-ES" sz="1836" dirty="0">
                <a:solidFill>
                  <a:srgbClr val="000000"/>
                </a:solidFill>
                <a:latin typeface="Segoe UI"/>
                <a:ea typeface="Segoe UI"/>
                <a:cs typeface="Segoe UI"/>
              </a:rPr>
            </a:br>
            <a:r>
              <a:rPr lang="es-ES" sz="1836" dirty="0">
                <a:solidFill>
                  <a:srgbClr val="000000"/>
                </a:solidFill>
                <a:latin typeface="Segoe UI"/>
                <a:ea typeface="Segoe UI"/>
                <a:cs typeface="Segoe UI"/>
              </a:rPr>
              <a:t>a una diferencia sobre lo que permitirá que los equipos que trabajan juntos en un sistema vayan más rápido.</a:t>
            </a:r>
          </a:p>
        </p:txBody>
      </p:sp>
    </p:spTree>
    <p:extLst>
      <p:ext uri="{BB962C8B-B14F-4D97-AF65-F5344CB8AC3E}">
        <p14:creationId xmlns:p14="http://schemas.microsoft.com/office/powerpoint/2010/main" val="33614268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1E91-6AF7-9CA6-F51C-B3941336DE93}"/>
              </a:ext>
            </a:extLst>
          </p:cNvPr>
          <p:cNvSpPr>
            <a:spLocks noGrp="1"/>
          </p:cNvSpPr>
          <p:nvPr>
            <p:ph type="title"/>
          </p:nvPr>
        </p:nvSpPr>
        <p:spPr>
          <a:xfrm>
            <a:off x="612885" y="608749"/>
            <a:ext cx="11456014" cy="461111"/>
          </a:xfrm>
        </p:spPr>
        <p:txBody>
          <a:bodyPr/>
          <a:lstStyle/>
          <a:p>
            <a:r>
              <a:rPr lang="es-ES" sz="3264">
                <a:solidFill>
                  <a:srgbClr val="000000"/>
                </a:solidFill>
                <a:latin typeface="Segoe UI Semibold"/>
                <a:ea typeface="Segoe UI Semibold"/>
                <a:cs typeface="Segoe UI Semibold"/>
              </a:rPr>
              <a:t>Implementación de un registro de cambios</a:t>
            </a:r>
          </a:p>
        </p:txBody>
      </p:sp>
      <p:sp>
        <p:nvSpPr>
          <p:cNvPr id="11" name="Oval 10">
            <a:extLst>
              <a:ext uri="{FF2B5EF4-FFF2-40B4-BE49-F238E27FC236}">
                <a16:creationId xmlns:a16="http://schemas.microsoft.com/office/drawing/2014/main" id="{B32A5545-A6CB-5F4D-056C-CEA8A504CB03}"/>
              </a:ext>
              <a:ext uri="{C183D7F6-B498-43B3-948B-1728B52AA6E4}">
                <adec:decorative xmlns:adec="http://schemas.microsoft.com/office/drawing/2017/decorative" val="0"/>
              </a:ext>
            </a:extLst>
          </p:cNvPr>
          <p:cNvSpPr/>
          <p:nvPr/>
        </p:nvSpPr>
        <p:spPr bwMode="auto">
          <a:xfrm>
            <a:off x="601569" y="1414373"/>
            <a:ext cx="561840" cy="56184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1</a:t>
            </a:r>
            <a:endParaRPr lang="en-IN" sz="2448" b="1">
              <a:solidFill>
                <a:schemeClr val="tx1"/>
              </a:solidFill>
            </a:endParaRPr>
          </a:p>
        </p:txBody>
      </p:sp>
      <p:sp>
        <p:nvSpPr>
          <p:cNvPr id="5" name="Rectangle 4">
            <a:extLst>
              <a:ext uri="{FF2B5EF4-FFF2-40B4-BE49-F238E27FC236}">
                <a16:creationId xmlns:a16="http://schemas.microsoft.com/office/drawing/2014/main" id="{A9C0907A-15A0-F6C4-B826-0B4E64CF250A}"/>
              </a:ext>
            </a:extLst>
          </p:cNvPr>
          <p:cNvSpPr/>
          <p:nvPr/>
        </p:nvSpPr>
        <p:spPr bwMode="auto">
          <a:xfrm>
            <a:off x="1390072" y="1427943"/>
            <a:ext cx="10441595" cy="14377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306"/>
              </a:spcAft>
            </a:pPr>
            <a:r>
              <a:rPr lang="es-ES" sz="1632">
                <a:solidFill>
                  <a:srgbClr val="000000"/>
                </a:solidFill>
                <a:latin typeface="Segoe UI"/>
                <a:ea typeface="Segoe UI"/>
                <a:cs typeface="Segoe UI"/>
              </a:rPr>
              <a:t>Realiza un seguimiento de los cambios en un proyecto a lo largo de las versiones. </a:t>
            </a:r>
          </a:p>
          <a:p>
            <a:pPr>
              <a:spcAft>
                <a:spcPts val="306"/>
              </a:spcAft>
            </a:pPr>
            <a:r>
              <a:rPr lang="es-ES" sz="1632">
                <a:solidFill>
                  <a:srgbClr val="000000"/>
                </a:solidFill>
                <a:latin typeface="Segoe UI"/>
                <a:ea typeface="Segoe UI"/>
                <a:cs typeface="Segoe UI"/>
              </a:rPr>
              <a:t>Para cada versión, registra:</a:t>
            </a:r>
          </a:p>
          <a:p>
            <a:pPr marL="233149" indent="-233149">
              <a:spcAft>
                <a:spcPts val="306"/>
              </a:spcAft>
              <a:buSzPct val="90000"/>
              <a:buFont typeface="Arial" panose="020B0604020202020204" pitchFamily="34" charset="0"/>
              <a:buChar char="•"/>
            </a:pPr>
            <a:r>
              <a:rPr lang="es-ES" sz="1632">
                <a:solidFill>
                  <a:srgbClr val="000000"/>
                </a:solidFill>
                <a:latin typeface="Segoe UI"/>
                <a:ea typeface="Segoe UI"/>
                <a:cs typeface="Segoe UI"/>
              </a:rPr>
              <a:t>Nueva funcionalidad</a:t>
            </a:r>
          </a:p>
          <a:p>
            <a:pPr marL="233149" indent="-233149">
              <a:spcAft>
                <a:spcPts val="306"/>
              </a:spcAft>
              <a:buSzPct val="90000"/>
              <a:buFont typeface="Arial" panose="020B0604020202020204" pitchFamily="34" charset="0"/>
              <a:buChar char="•"/>
            </a:pPr>
            <a:r>
              <a:rPr lang="es-ES" sz="1632">
                <a:solidFill>
                  <a:srgbClr val="000000"/>
                </a:solidFill>
                <a:latin typeface="Segoe UI"/>
                <a:ea typeface="Segoe UI"/>
                <a:cs typeface="Segoe UI"/>
              </a:rPr>
              <a:t>Funcionalidad modificada</a:t>
            </a:r>
          </a:p>
          <a:p>
            <a:pPr marL="233149" indent="-233149">
              <a:spcAft>
                <a:spcPts val="306"/>
              </a:spcAft>
              <a:buSzPct val="90000"/>
              <a:buFont typeface="Arial" panose="020B0604020202020204" pitchFamily="34" charset="0"/>
              <a:buChar char="•"/>
            </a:pPr>
            <a:r>
              <a:rPr lang="es-ES" sz="1632">
                <a:solidFill>
                  <a:srgbClr val="000000"/>
                </a:solidFill>
                <a:latin typeface="Segoe UI"/>
                <a:ea typeface="Segoe UI"/>
                <a:cs typeface="Segoe UI"/>
              </a:rPr>
              <a:t>Funcionalidad eliminada</a:t>
            </a:r>
          </a:p>
        </p:txBody>
      </p:sp>
      <p:sp>
        <p:nvSpPr>
          <p:cNvPr id="12" name="Oval 11">
            <a:extLst>
              <a:ext uri="{FF2B5EF4-FFF2-40B4-BE49-F238E27FC236}">
                <a16:creationId xmlns:a16="http://schemas.microsoft.com/office/drawing/2014/main" id="{F8B85C02-FB33-6176-4F78-8C448D3E2BBD}"/>
              </a:ext>
              <a:ext uri="{C183D7F6-B498-43B3-948B-1728B52AA6E4}">
                <adec:decorative xmlns:adec="http://schemas.microsoft.com/office/drawing/2017/decorative" val="0"/>
              </a:ext>
            </a:extLst>
          </p:cNvPr>
          <p:cNvSpPr/>
          <p:nvPr/>
        </p:nvSpPr>
        <p:spPr bwMode="auto">
          <a:xfrm>
            <a:off x="601569" y="3058551"/>
            <a:ext cx="561840" cy="56184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2</a:t>
            </a:r>
            <a:endParaRPr lang="en-IN" sz="2448" b="1">
              <a:solidFill>
                <a:schemeClr val="tx1"/>
              </a:solidFill>
            </a:endParaRPr>
          </a:p>
        </p:txBody>
      </p:sp>
      <p:sp>
        <p:nvSpPr>
          <p:cNvPr id="7" name="Rectangle 6">
            <a:extLst>
              <a:ext uri="{FF2B5EF4-FFF2-40B4-BE49-F238E27FC236}">
                <a16:creationId xmlns:a16="http://schemas.microsoft.com/office/drawing/2014/main" id="{6E0B71FC-6162-9AE7-70C6-AE5B476A6D42}"/>
              </a:ext>
            </a:extLst>
          </p:cNvPr>
          <p:cNvSpPr/>
          <p:nvPr/>
        </p:nvSpPr>
        <p:spPr bwMode="auto">
          <a:xfrm>
            <a:off x="1390072" y="3063696"/>
            <a:ext cx="10441595" cy="55155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33149" indent="-233149">
              <a:spcAft>
                <a:spcPts val="306"/>
              </a:spcAft>
              <a:buSzPct val="90000"/>
              <a:buFont typeface="Arial" panose="020B0604020202020204" pitchFamily="34" charset="0"/>
              <a:buChar char="•"/>
            </a:pPr>
            <a:r>
              <a:rPr lang="es-ES" sz="1632">
                <a:solidFill>
                  <a:srgbClr val="000000"/>
                </a:solidFill>
                <a:latin typeface="Segoe UI"/>
                <a:ea typeface="Segoe UI"/>
                <a:cs typeface="Segoe UI"/>
              </a:rPr>
              <a:t>La preferencia es evitar siempre el volcado de entradas de registro en un registro de cambios. </a:t>
            </a:r>
          </a:p>
          <a:p>
            <a:pPr marL="233149" indent="-233149">
              <a:spcAft>
                <a:spcPts val="306"/>
              </a:spcAft>
              <a:buSzPct val="90000"/>
              <a:buFont typeface="Arial" panose="020B0604020202020204" pitchFamily="34" charset="0"/>
              <a:buChar char="•"/>
            </a:pPr>
            <a:r>
              <a:rPr lang="es-ES" sz="1632">
                <a:solidFill>
                  <a:srgbClr val="000000"/>
                </a:solidFill>
                <a:latin typeface="Segoe UI"/>
                <a:ea typeface="Segoe UI"/>
                <a:cs typeface="Segoe UI"/>
              </a:rPr>
              <a:t>Los registros son "ruidosos", por lo que es fácil generar un desorden que no resultará útil.</a:t>
            </a:r>
          </a:p>
        </p:txBody>
      </p:sp>
      <p:sp>
        <p:nvSpPr>
          <p:cNvPr id="13" name="Oval 12">
            <a:extLst>
              <a:ext uri="{FF2B5EF4-FFF2-40B4-BE49-F238E27FC236}">
                <a16:creationId xmlns:a16="http://schemas.microsoft.com/office/drawing/2014/main" id="{BB5A6213-0735-B366-1C7E-CFCDA557A57C}"/>
              </a:ext>
              <a:ext uri="{C183D7F6-B498-43B3-948B-1728B52AA6E4}">
                <adec:decorative xmlns:adec="http://schemas.microsoft.com/office/drawing/2017/decorative" val="0"/>
              </a:ext>
            </a:extLst>
          </p:cNvPr>
          <p:cNvSpPr/>
          <p:nvPr/>
        </p:nvSpPr>
        <p:spPr bwMode="auto">
          <a:xfrm>
            <a:off x="601569" y="3799686"/>
            <a:ext cx="561840" cy="56184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3</a:t>
            </a:r>
            <a:endParaRPr lang="en-IN" sz="2448" b="1">
              <a:solidFill>
                <a:schemeClr val="tx1"/>
              </a:solidFill>
            </a:endParaRPr>
          </a:p>
        </p:txBody>
      </p:sp>
      <p:sp>
        <p:nvSpPr>
          <p:cNvPr id="6" name="Rectangle 5">
            <a:extLst>
              <a:ext uri="{FF2B5EF4-FFF2-40B4-BE49-F238E27FC236}">
                <a16:creationId xmlns:a16="http://schemas.microsoft.com/office/drawing/2014/main" id="{5328E2EA-F5F0-8B18-204E-041E2DC377E9}"/>
              </a:ext>
            </a:extLst>
          </p:cNvPr>
          <p:cNvSpPr/>
          <p:nvPr/>
        </p:nvSpPr>
        <p:spPr bwMode="auto">
          <a:xfrm>
            <a:off x="1390072" y="3821299"/>
            <a:ext cx="10441595" cy="202853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33149" indent="-233149">
              <a:spcAft>
                <a:spcPts val="306"/>
              </a:spcAft>
              <a:buSzPct val="90000"/>
              <a:buFont typeface="Arial"/>
              <a:buChar char="•"/>
            </a:pPr>
            <a:r>
              <a:rPr lang="es-ES" sz="1632">
                <a:solidFill>
                  <a:srgbClr val="000000"/>
                </a:solidFill>
                <a:latin typeface="Segoe UI"/>
                <a:ea typeface="Segoe UI"/>
                <a:cs typeface="Segoe UI"/>
              </a:rPr>
              <a:t>Se pueden crear manualmente</a:t>
            </a:r>
          </a:p>
          <a:p>
            <a:pPr marL="233149" indent="-233149">
              <a:spcAft>
                <a:spcPts val="306"/>
              </a:spcAft>
              <a:buSzPct val="90000"/>
              <a:buFont typeface="Arial"/>
              <a:buChar char="•"/>
            </a:pPr>
            <a:r>
              <a:rPr lang="es-ES" sz="1632">
                <a:solidFill>
                  <a:srgbClr val="000000"/>
                </a:solidFill>
                <a:latin typeface="Segoe UI"/>
                <a:ea typeface="Segoe UI"/>
                <a:cs typeface="Segoe UI"/>
              </a:rPr>
              <a:t>Se pueden rellenar automáticamente</a:t>
            </a:r>
          </a:p>
          <a:p>
            <a:pPr marL="233149" indent="-233149">
              <a:spcAft>
                <a:spcPts val="306"/>
              </a:spcAft>
              <a:buSzPct val="90000"/>
              <a:buFont typeface="Arial"/>
              <a:buChar char="•"/>
            </a:pPr>
            <a:r>
              <a:rPr lang="es-ES" sz="1632">
                <a:solidFill>
                  <a:srgbClr val="000000"/>
                </a:solidFill>
                <a:latin typeface="Segoe UI"/>
                <a:ea typeface="Segoe UI"/>
                <a:cs typeface="Segoe UI"/>
              </a:rPr>
              <a:t>Puede ser una combinación de ambas opciones</a:t>
            </a:r>
          </a:p>
          <a:p>
            <a:pPr marL="233149" indent="-233149">
              <a:spcAft>
                <a:spcPts val="306"/>
              </a:spcAft>
              <a:buSzPct val="90000"/>
              <a:buFont typeface="Arial"/>
              <a:buChar char="•"/>
            </a:pPr>
            <a:r>
              <a:rPr lang="es-ES" sz="1632">
                <a:solidFill>
                  <a:srgbClr val="000000"/>
                </a:solidFill>
                <a:latin typeface="Segoe UI"/>
                <a:ea typeface="Segoe UI"/>
                <a:cs typeface="Segoe UI"/>
              </a:rPr>
              <a:t>Auto:</a:t>
            </a:r>
          </a:p>
          <a:p>
            <a:pPr marL="582873" lvl="1" indent="-233149">
              <a:spcAft>
                <a:spcPts val="306"/>
              </a:spcAft>
              <a:buFont typeface="Engravers MT" panose="02090707080505020304" pitchFamily="18" charset="0"/>
              <a:buChar char="–"/>
              <a:tabLst>
                <a:tab pos="349724" algn="l"/>
              </a:tabLst>
            </a:pPr>
            <a:r>
              <a:rPr lang="es-ES" sz="1632">
                <a:solidFill>
                  <a:srgbClr val="000000"/>
                </a:solidFill>
                <a:latin typeface="Segoe UI"/>
                <a:ea typeface="Segoe UI"/>
                <a:cs typeface="Segoe UI"/>
              </a:rPr>
              <a:t>git log</a:t>
            </a:r>
          </a:p>
          <a:p>
            <a:pPr marL="582873" lvl="1" indent="-233149">
              <a:spcAft>
                <a:spcPts val="306"/>
              </a:spcAft>
              <a:buFont typeface="Engravers MT" panose="02090707080505020304" pitchFamily="18" charset="0"/>
              <a:buChar char="–"/>
              <a:tabLst>
                <a:tab pos="349724" algn="l"/>
              </a:tabLst>
            </a:pPr>
            <a:r>
              <a:rPr lang="es-ES" sz="1632">
                <a:solidFill>
                  <a:srgbClr val="000000"/>
                </a:solidFill>
                <a:latin typeface="Segoe UI"/>
                <a:ea typeface="Segoe UI"/>
                <a:cs typeface="Segoe UI"/>
              </a:rPr>
              <a:t>gitchangelog</a:t>
            </a:r>
            <a:endParaRPr lang="en-US" sz="1632">
              <a:solidFill>
                <a:schemeClr val="tx1"/>
              </a:solidFill>
            </a:endParaRPr>
          </a:p>
          <a:p>
            <a:pPr marL="582873" lvl="1" indent="-233149">
              <a:spcAft>
                <a:spcPts val="306"/>
              </a:spcAft>
              <a:buFont typeface="Engravers MT" panose="02090707080505020304" pitchFamily="18" charset="0"/>
              <a:buChar char="–"/>
              <a:tabLst>
                <a:tab pos="349724" algn="l"/>
              </a:tabLst>
            </a:pPr>
            <a:r>
              <a:rPr lang="es-ES" sz="1632">
                <a:solidFill>
                  <a:srgbClr val="000000"/>
                </a:solidFill>
                <a:latin typeface="Segoe UI"/>
                <a:ea typeface="Segoe UI"/>
                <a:cs typeface="Segoe UI"/>
              </a:rPr>
              <a:t>github_changelog_generator</a:t>
            </a:r>
            <a:endParaRPr lang="en-US" sz="1632">
              <a:solidFill>
                <a:schemeClr val="tx1"/>
              </a:solidFill>
            </a:endParaRPr>
          </a:p>
        </p:txBody>
      </p:sp>
      <p:sp>
        <p:nvSpPr>
          <p:cNvPr id="9" name="TextBox 8">
            <a:extLst>
              <a:ext uri="{FF2B5EF4-FFF2-40B4-BE49-F238E27FC236}">
                <a16:creationId xmlns:a16="http://schemas.microsoft.com/office/drawing/2014/main" id="{B516F6B3-EDE5-F5C5-7E53-5C34A90D6D40}"/>
              </a:ext>
            </a:extLst>
          </p:cNvPr>
          <p:cNvSpPr txBox="1"/>
          <p:nvPr/>
        </p:nvSpPr>
        <p:spPr>
          <a:xfrm>
            <a:off x="601568" y="6050744"/>
            <a:ext cx="11230096" cy="350330"/>
          </a:xfrm>
          <a:prstGeom prst="rect">
            <a:avLst/>
          </a:prstGeom>
          <a:noFill/>
          <a:ln w="38100">
            <a:solidFill>
              <a:schemeClr val="accent2"/>
            </a:solidFill>
          </a:ln>
        </p:spPr>
        <p:txBody>
          <a:bodyPr wrap="square" lIns="93260" tIns="46630" rIns="93260" bIns="46630">
            <a:spAutoFit/>
          </a:bodyPr>
          <a:lstStyle/>
          <a:p>
            <a:r>
              <a:rPr lang="es-ES" sz="1632">
                <a:solidFill>
                  <a:srgbClr val="000000"/>
                </a:solidFill>
                <a:latin typeface="Consolas"/>
                <a:ea typeface="Consolas"/>
                <a:cs typeface="Consolas"/>
              </a:rPr>
              <a:t>git log [options] vX.X.X..vX.X.Y | helper-script &gt; projectchangelogs/X.X.Y</a:t>
            </a:r>
            <a:endParaRPr lang="en-US" sz="1632">
              <a:latin typeface="Consolas" panose="020B0609020204030204" pitchFamily="49" charset="0"/>
            </a:endParaRPr>
          </a:p>
        </p:txBody>
      </p:sp>
    </p:spTree>
    <p:extLst>
      <p:ext uri="{BB962C8B-B14F-4D97-AF65-F5344CB8AC3E}">
        <p14:creationId xmlns:p14="http://schemas.microsoft.com/office/powerpoint/2010/main" val="233794981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7BB8-9D03-80A8-B711-76724E194C75}"/>
              </a:ext>
            </a:extLst>
          </p:cNvPr>
          <p:cNvSpPr>
            <a:spLocks noGrp="1"/>
          </p:cNvSpPr>
          <p:nvPr>
            <p:ph type="title"/>
          </p:nvPr>
        </p:nvSpPr>
        <p:spPr>
          <a:xfrm>
            <a:off x="600854" y="596866"/>
            <a:ext cx="11255443" cy="497388"/>
          </a:xfrm>
        </p:spPr>
        <p:txBody>
          <a:bodyPr/>
          <a:lstStyle/>
          <a:p>
            <a:r>
              <a:rPr lang="es-ES">
                <a:solidFill>
                  <a:srgbClr val="000000"/>
                </a:solidFill>
                <a:latin typeface="Segoe UI Semibold"/>
                <a:ea typeface="Segoe UI Semibold"/>
                <a:cs typeface="Segoe UI Semibold"/>
              </a:rPr>
              <a:t>Purgar datos del repositorio</a:t>
            </a:r>
          </a:p>
        </p:txBody>
      </p:sp>
      <p:sp>
        <p:nvSpPr>
          <p:cNvPr id="3" name="Text Placeholder 2">
            <a:extLst>
              <a:ext uri="{FF2B5EF4-FFF2-40B4-BE49-F238E27FC236}">
                <a16:creationId xmlns:a16="http://schemas.microsoft.com/office/drawing/2014/main" id="{8525ED73-6A03-B94A-ABB8-6E803433EB37}"/>
              </a:ext>
            </a:extLst>
          </p:cNvPr>
          <p:cNvSpPr>
            <a:spLocks noGrp="1"/>
          </p:cNvSpPr>
          <p:nvPr>
            <p:ph type="body" sz="quarter" idx="16"/>
          </p:nvPr>
        </p:nvSpPr>
        <p:spPr>
          <a:xfrm>
            <a:off x="596711" y="1625890"/>
            <a:ext cx="5486891" cy="704452"/>
          </a:xfrm>
        </p:spPr>
        <p:txBody>
          <a:bodyPr/>
          <a:lstStyle/>
          <a:p>
            <a:r>
              <a:rPr lang="es-ES">
                <a:solidFill>
                  <a:srgbClr val="000000"/>
                </a:solidFill>
                <a:latin typeface="Segoe UI Semibold"/>
                <a:ea typeface="Segoe UI Semibold"/>
                <a:cs typeface="Segoe UI Semibold"/>
              </a:rPr>
              <a:t>Puede que tengas que eliminar archivos del repositorio:</a:t>
            </a:r>
          </a:p>
        </p:txBody>
      </p:sp>
      <p:sp>
        <p:nvSpPr>
          <p:cNvPr id="4" name="Text Placeholder 3">
            <a:extLst>
              <a:ext uri="{FF2B5EF4-FFF2-40B4-BE49-F238E27FC236}">
                <a16:creationId xmlns:a16="http://schemas.microsoft.com/office/drawing/2014/main" id="{25C04FC3-7E23-5E59-286C-D260FB1FFFFB}"/>
              </a:ext>
            </a:extLst>
          </p:cNvPr>
          <p:cNvSpPr>
            <a:spLocks noGrp="1"/>
          </p:cNvSpPr>
          <p:nvPr>
            <p:ph type="body" sz="quarter" idx="15"/>
          </p:nvPr>
        </p:nvSpPr>
        <p:spPr>
          <a:xfrm>
            <a:off x="598945" y="2478201"/>
            <a:ext cx="5484589" cy="1806908"/>
          </a:xfrm>
        </p:spPr>
        <p:txBody>
          <a:bodyPr/>
          <a:lstStyle/>
          <a:p>
            <a:pPr marL="236387" indent="-236387"/>
            <a:r>
              <a:rPr lang="es-ES" sz="1836" dirty="0">
                <a:solidFill>
                  <a:srgbClr val="000000"/>
                </a:solidFill>
                <a:latin typeface="Segoe UI"/>
                <a:ea typeface="Segoe UI"/>
                <a:cs typeface="Segoe UI"/>
              </a:rPr>
              <a:t>Reducir el tamaño del repositorio</a:t>
            </a:r>
          </a:p>
          <a:p>
            <a:pPr marL="236387" indent="-236387"/>
            <a:r>
              <a:rPr lang="es-ES" sz="1836" dirty="0">
                <a:solidFill>
                  <a:srgbClr val="000000"/>
                </a:solidFill>
                <a:latin typeface="Segoe UI"/>
                <a:ea typeface="Segoe UI"/>
                <a:cs typeface="Segoe UI"/>
              </a:rPr>
              <a:t>Eliminar accidentalmente un archivo grande confirmado</a:t>
            </a:r>
          </a:p>
          <a:p>
            <a:pPr marL="236387" indent="-236387"/>
            <a:r>
              <a:rPr lang="es-ES" sz="1836" dirty="0">
                <a:solidFill>
                  <a:srgbClr val="000000"/>
                </a:solidFill>
                <a:latin typeface="Segoe UI"/>
                <a:ea typeface="Segoe UI"/>
                <a:cs typeface="Segoe UI"/>
              </a:rPr>
              <a:t>Eliminar archivo confirmado con datos confidenciales (contraseñas, claves)</a:t>
            </a:r>
          </a:p>
        </p:txBody>
      </p:sp>
      <p:sp>
        <p:nvSpPr>
          <p:cNvPr id="5" name="Text Placeholder 4">
            <a:extLst>
              <a:ext uri="{FF2B5EF4-FFF2-40B4-BE49-F238E27FC236}">
                <a16:creationId xmlns:a16="http://schemas.microsoft.com/office/drawing/2014/main" id="{89D3D9F3-5179-97F2-52E9-33335D751170}"/>
              </a:ext>
            </a:extLst>
          </p:cNvPr>
          <p:cNvSpPr>
            <a:spLocks noGrp="1"/>
          </p:cNvSpPr>
          <p:nvPr>
            <p:ph type="body" sz="quarter" idx="19"/>
          </p:nvPr>
        </p:nvSpPr>
        <p:spPr>
          <a:xfrm>
            <a:off x="6369407" y="1625891"/>
            <a:ext cx="5486891" cy="352226"/>
          </a:xfrm>
        </p:spPr>
        <p:txBody>
          <a:bodyPr/>
          <a:lstStyle/>
          <a:p>
            <a:r>
              <a:rPr lang="es-ES">
                <a:solidFill>
                  <a:srgbClr val="000000"/>
                </a:solidFill>
                <a:latin typeface="Segoe UI Semibold"/>
                <a:ea typeface="Segoe UI Semibold"/>
                <a:cs typeface="Segoe UI Semibold"/>
              </a:rPr>
              <a:t>Uso:</a:t>
            </a:r>
          </a:p>
        </p:txBody>
      </p:sp>
      <p:sp>
        <p:nvSpPr>
          <p:cNvPr id="6" name="Text Placeholder 5">
            <a:extLst>
              <a:ext uri="{FF2B5EF4-FFF2-40B4-BE49-F238E27FC236}">
                <a16:creationId xmlns:a16="http://schemas.microsoft.com/office/drawing/2014/main" id="{D51C1F4A-171C-05C6-6CF4-B8F9B8148055}"/>
              </a:ext>
            </a:extLst>
          </p:cNvPr>
          <p:cNvSpPr>
            <a:spLocks noGrp="1"/>
          </p:cNvSpPr>
          <p:nvPr>
            <p:ph type="body" sz="quarter" idx="20"/>
          </p:nvPr>
        </p:nvSpPr>
        <p:spPr>
          <a:xfrm>
            <a:off x="6379038" y="2478201"/>
            <a:ext cx="5452628" cy="2109171"/>
          </a:xfrm>
        </p:spPr>
        <p:txBody>
          <a:bodyPr/>
          <a:lstStyle/>
          <a:p>
            <a:pPr marL="236387" indent="-236387"/>
            <a:r>
              <a:rPr lang="es-ES" sz="1836">
                <a:solidFill>
                  <a:srgbClr val="000000"/>
                </a:solidFill>
                <a:latin typeface="Segoe UI"/>
                <a:ea typeface="Segoe UI"/>
                <a:cs typeface="Segoe UI"/>
              </a:rPr>
              <a:t>herramienta de repositorio de filtros de Git</a:t>
            </a:r>
          </a:p>
          <a:p>
            <a:pPr marL="236387" indent="-236387"/>
            <a:r>
              <a:rPr lang="es-ES" sz="1836">
                <a:solidFill>
                  <a:srgbClr val="000000"/>
                </a:solidFill>
                <a:latin typeface="Segoe UI"/>
                <a:ea typeface="Segoe UI"/>
                <a:cs typeface="Segoe UI"/>
              </a:rPr>
              <a:t>BFG Repo-Cleaner</a:t>
            </a:r>
          </a:p>
          <a:p>
            <a:pPr marL="236387" indent="-236387"/>
            <a:r>
              <a:rPr lang="es-ES" sz="1836">
                <a:solidFill>
                  <a:srgbClr val="000000"/>
                </a:solidFill>
                <a:latin typeface="Segoe UI"/>
                <a:ea typeface="Segoe UI"/>
                <a:cs typeface="Segoe UI"/>
              </a:rPr>
              <a:t>Ejemplo:</a:t>
            </a:r>
          </a:p>
          <a:p>
            <a:pPr marL="366951" lvl="1" indent="-236387"/>
            <a:r>
              <a:rPr lang="es-ES" sz="1632">
                <a:solidFill>
                  <a:srgbClr val="000000"/>
                </a:solidFill>
                <a:latin typeface="Segoe UI"/>
                <a:ea typeface="Segoe UI"/>
                <a:cs typeface="Segoe UI"/>
              </a:rPr>
              <a:t>$ bfg --delete-files file_I_should_not_have_committed</a:t>
            </a:r>
            <a:endParaRPr lang="en-US" sz="1632"/>
          </a:p>
          <a:p>
            <a:pPr marL="366951" lvl="1" indent="-236387"/>
            <a:r>
              <a:rPr lang="es-ES" sz="1632">
                <a:solidFill>
                  <a:srgbClr val="000000"/>
                </a:solidFill>
                <a:latin typeface="Segoe UI"/>
                <a:ea typeface="Segoe UI"/>
                <a:cs typeface="Segoe UI"/>
              </a:rPr>
              <a:t>$ bfg --replace-text passwords.txt</a:t>
            </a:r>
          </a:p>
        </p:txBody>
      </p:sp>
    </p:spTree>
    <p:extLst>
      <p:ext uri="{BB962C8B-B14F-4D97-AF65-F5344CB8AC3E}">
        <p14:creationId xmlns:p14="http://schemas.microsoft.com/office/powerpoint/2010/main" val="33649747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15F-4C8F-A55A-BF31-A21E2CD874E0}"/>
              </a:ext>
            </a:extLst>
          </p:cNvPr>
          <p:cNvSpPr>
            <a:spLocks noGrp="1"/>
          </p:cNvSpPr>
          <p:nvPr>
            <p:ph type="title"/>
          </p:nvPr>
        </p:nvSpPr>
        <p:spPr>
          <a:xfrm>
            <a:off x="602831" y="-21330"/>
            <a:ext cx="10728189" cy="922223"/>
          </a:xfrm>
        </p:spPr>
        <p:txBody>
          <a:bodyPr/>
          <a:lstStyle/>
          <a:p>
            <a:br>
              <a:rPr sz="3264" dirty="0"/>
            </a:br>
            <a:r>
              <a:rPr lang="es-ES" sz="3264" dirty="0">
                <a:solidFill>
                  <a:srgbClr val="000000"/>
                </a:solidFill>
                <a:latin typeface="Segoe UI Semibold"/>
                <a:ea typeface="Segoe UI Semibold"/>
                <a:cs typeface="Segoe UI Semibold"/>
              </a:rPr>
              <a:t>Recuperación de datos específicos mediante comandos de Git</a:t>
            </a:r>
          </a:p>
        </p:txBody>
      </p:sp>
      <p:sp>
        <p:nvSpPr>
          <p:cNvPr id="21" name="Text Placeholder 2">
            <a:extLst>
              <a:ext uri="{FF2B5EF4-FFF2-40B4-BE49-F238E27FC236}">
                <a16:creationId xmlns:a16="http://schemas.microsoft.com/office/drawing/2014/main" id="{89DB246F-2358-7A66-5337-54C1BE7ED437}"/>
              </a:ext>
            </a:extLst>
          </p:cNvPr>
          <p:cNvSpPr txBox="1"/>
          <p:nvPr/>
        </p:nvSpPr>
        <p:spPr>
          <a:xfrm>
            <a:off x="596711" y="1625891"/>
            <a:ext cx="4892183" cy="1797359"/>
          </a:xfrm>
          <a:prstGeom prst="rect">
            <a:avLst/>
          </a:prstGeom>
          <a:ln w="38100">
            <a:solidFill>
              <a:srgbClr val="C73ECC"/>
            </a:solidFill>
          </a:ln>
        </p:spPr>
        <p:txBody>
          <a:bodyPr wrap="square" lIns="186521" tIns="93260" rIns="186521" bIns="9326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2244" b="1">
                <a:solidFill>
                  <a:srgbClr val="000000"/>
                </a:solidFill>
                <a:latin typeface="Segoe UI"/>
                <a:ea typeface="Segoe UI"/>
                <a:cs typeface="Segoe UI"/>
              </a:rPr>
              <a:t>Recuperación de confirmaciones:</a:t>
            </a:r>
          </a:p>
          <a:p>
            <a:pPr marL="236387" indent="-236387">
              <a:spcBef>
                <a:spcPts val="612"/>
              </a:spcBef>
              <a:spcAft>
                <a:spcPts val="612"/>
              </a:spcAft>
            </a:pPr>
            <a:r>
              <a:rPr lang="es-ES" sz="1836">
                <a:solidFill>
                  <a:srgbClr val="000000"/>
                </a:solidFill>
                <a:latin typeface="Segoe UI"/>
                <a:ea typeface="Segoe UI"/>
                <a:cs typeface="Segoe UI"/>
              </a:rPr>
              <a:t>registros de Git</a:t>
            </a:r>
          </a:p>
          <a:p>
            <a:pPr marL="236387" indent="-236387">
              <a:spcBef>
                <a:spcPts val="612"/>
              </a:spcBef>
              <a:spcAft>
                <a:spcPts val="612"/>
              </a:spcAft>
            </a:pPr>
            <a:r>
              <a:rPr lang="es-ES" sz="1836">
                <a:solidFill>
                  <a:srgbClr val="000000"/>
                </a:solidFill>
                <a:latin typeface="Segoe UI"/>
                <a:ea typeface="Segoe UI"/>
                <a:cs typeface="Segoe UI"/>
              </a:rPr>
              <a:t>git checkout &lt;commit&gt;</a:t>
            </a:r>
          </a:p>
          <a:p>
            <a:pPr marL="236387" indent="-236387">
              <a:spcBef>
                <a:spcPts val="612"/>
              </a:spcBef>
              <a:spcAft>
                <a:spcPts val="612"/>
              </a:spcAft>
            </a:pPr>
            <a:r>
              <a:rPr lang="es-ES" sz="1836">
                <a:solidFill>
                  <a:srgbClr val="000000"/>
                </a:solidFill>
                <a:latin typeface="Segoe UI"/>
                <a:ea typeface="Segoe UI"/>
                <a:cs typeface="Segoe UI"/>
              </a:rPr>
              <a:t>git cherry-pick &lt;commit&gt;</a:t>
            </a:r>
          </a:p>
        </p:txBody>
      </p:sp>
      <p:sp>
        <p:nvSpPr>
          <p:cNvPr id="22" name="Text Placeholder 4">
            <a:extLst>
              <a:ext uri="{FF2B5EF4-FFF2-40B4-BE49-F238E27FC236}">
                <a16:creationId xmlns:a16="http://schemas.microsoft.com/office/drawing/2014/main" id="{95B5A68B-7F12-097F-D3CD-9B7CE2AB239D}"/>
              </a:ext>
            </a:extLst>
          </p:cNvPr>
          <p:cNvSpPr txBox="1"/>
          <p:nvPr/>
        </p:nvSpPr>
        <p:spPr>
          <a:xfrm>
            <a:off x="596711" y="4034357"/>
            <a:ext cx="4892183" cy="1352271"/>
          </a:xfrm>
          <a:prstGeom prst="rect">
            <a:avLst/>
          </a:prstGeom>
          <a:ln w="38100">
            <a:solidFill>
              <a:srgbClr val="C73ECC"/>
            </a:solidFill>
          </a:ln>
        </p:spPr>
        <p:txBody>
          <a:bodyPr wrap="square" lIns="186521" tIns="93260" rIns="186521" bIns="9326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2244" b="1">
                <a:solidFill>
                  <a:srgbClr val="000000"/>
                </a:solidFill>
                <a:latin typeface="Segoe UI"/>
                <a:ea typeface="Segoe UI"/>
                <a:cs typeface="Segoe UI"/>
              </a:rPr>
              <a:t>Recuperación de archivos:</a:t>
            </a:r>
          </a:p>
          <a:p>
            <a:pPr marL="236387" indent="-236387">
              <a:spcBef>
                <a:spcPts val="612"/>
              </a:spcBef>
              <a:spcAft>
                <a:spcPts val="612"/>
              </a:spcAft>
            </a:pPr>
            <a:r>
              <a:rPr lang="es-ES" sz="1836">
                <a:solidFill>
                  <a:srgbClr val="000000"/>
                </a:solidFill>
                <a:latin typeface="Segoe UI"/>
                <a:ea typeface="Segoe UI"/>
                <a:cs typeface="Segoe UI"/>
              </a:rPr>
              <a:t>git checkout &lt;commit&gt; &lt;file&gt;</a:t>
            </a:r>
          </a:p>
          <a:p>
            <a:pPr marL="236387" indent="-236387">
              <a:spcBef>
                <a:spcPts val="612"/>
              </a:spcBef>
              <a:spcAft>
                <a:spcPts val="612"/>
              </a:spcAft>
            </a:pPr>
            <a:r>
              <a:rPr lang="es-ES" sz="1836">
                <a:solidFill>
                  <a:srgbClr val="000000"/>
                </a:solidFill>
                <a:latin typeface="Segoe UI"/>
                <a:ea typeface="Segoe UI"/>
                <a:cs typeface="Segoe UI"/>
              </a:rPr>
              <a:t>git restore &lt;file&gt;</a:t>
            </a:r>
          </a:p>
        </p:txBody>
      </p:sp>
      <p:sp>
        <p:nvSpPr>
          <p:cNvPr id="3" name="Text Placeholder 4">
            <a:extLst>
              <a:ext uri="{FF2B5EF4-FFF2-40B4-BE49-F238E27FC236}">
                <a16:creationId xmlns:a16="http://schemas.microsoft.com/office/drawing/2014/main" id="{7A8D4C4E-E89E-CC71-8D01-A8242DEA4E94}"/>
              </a:ext>
            </a:extLst>
          </p:cNvPr>
          <p:cNvSpPr txBox="1"/>
          <p:nvPr/>
        </p:nvSpPr>
        <p:spPr>
          <a:xfrm>
            <a:off x="6022670" y="1625890"/>
            <a:ext cx="5810973" cy="2149585"/>
          </a:xfrm>
          <a:prstGeom prst="rect">
            <a:avLst/>
          </a:prstGeom>
          <a:ln w="38100">
            <a:solidFill>
              <a:srgbClr val="C73ECC"/>
            </a:solidFill>
          </a:ln>
        </p:spPr>
        <p:txBody>
          <a:bodyPr wrap="square" lIns="186521" tIns="93260" rIns="186521" bIns="9326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2244" b="1">
                <a:solidFill>
                  <a:srgbClr val="000000"/>
                </a:solidFill>
                <a:latin typeface="Segoe UI"/>
                <a:ea typeface="Segoe UI"/>
                <a:cs typeface="Segoe UI"/>
              </a:rPr>
              <a:t>Recuperación de líneas de código específicas:</a:t>
            </a:r>
          </a:p>
          <a:p>
            <a:pPr marL="236387" indent="-236387">
              <a:spcBef>
                <a:spcPts val="612"/>
              </a:spcBef>
              <a:spcAft>
                <a:spcPts val="612"/>
              </a:spcAft>
            </a:pPr>
            <a:r>
              <a:rPr lang="es-ES" sz="1836">
                <a:solidFill>
                  <a:srgbClr val="000000"/>
                </a:solidFill>
                <a:latin typeface="Segoe UI"/>
                <a:ea typeface="Segoe UI"/>
                <a:cs typeface="Segoe UI"/>
              </a:rPr>
              <a:t>git blame &lt;file&gt;</a:t>
            </a:r>
          </a:p>
          <a:p>
            <a:pPr marL="236387" indent="-236387">
              <a:spcBef>
                <a:spcPts val="612"/>
              </a:spcBef>
              <a:spcAft>
                <a:spcPts val="612"/>
              </a:spcAft>
            </a:pPr>
            <a:r>
              <a:rPr lang="es-ES" sz="1836">
                <a:solidFill>
                  <a:srgbClr val="000000"/>
                </a:solidFill>
                <a:latin typeface="Segoe UI"/>
                <a:ea typeface="Segoe UI"/>
                <a:cs typeface="Segoe UI"/>
              </a:rPr>
              <a:t>git show &lt;commit&gt;:&lt;file&gt;</a:t>
            </a:r>
          </a:p>
          <a:p>
            <a:pPr marL="236387" indent="-236387">
              <a:spcBef>
                <a:spcPts val="612"/>
              </a:spcBef>
              <a:spcAft>
                <a:spcPts val="612"/>
              </a:spcAft>
            </a:pPr>
            <a:endParaRPr lang="en-US" sz="1836"/>
          </a:p>
        </p:txBody>
      </p:sp>
      <p:sp>
        <p:nvSpPr>
          <p:cNvPr id="4" name="Text Placeholder 4">
            <a:extLst>
              <a:ext uri="{FF2B5EF4-FFF2-40B4-BE49-F238E27FC236}">
                <a16:creationId xmlns:a16="http://schemas.microsoft.com/office/drawing/2014/main" id="{A3AE5B61-05B4-E367-DA1B-801DFF3E2A34}"/>
              </a:ext>
            </a:extLst>
          </p:cNvPr>
          <p:cNvSpPr txBox="1"/>
          <p:nvPr/>
        </p:nvSpPr>
        <p:spPr>
          <a:xfrm>
            <a:off x="6022670" y="4034358"/>
            <a:ext cx="5910752" cy="1704497"/>
          </a:xfrm>
          <a:prstGeom prst="rect">
            <a:avLst/>
          </a:prstGeom>
          <a:ln w="38100">
            <a:solidFill>
              <a:srgbClr val="C73ECC"/>
            </a:solidFill>
          </a:ln>
        </p:spPr>
        <p:txBody>
          <a:bodyPr wrap="square" lIns="186521" tIns="93260" rIns="186521" bIns="9326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2244" b="1">
                <a:solidFill>
                  <a:srgbClr val="000000"/>
                </a:solidFill>
                <a:latin typeface="Segoe UI"/>
                <a:ea typeface="Segoe UI"/>
                <a:cs typeface="Segoe UI"/>
              </a:rPr>
              <a:t>Recuperación de confirmaciones o ramas eliminadas:</a:t>
            </a:r>
          </a:p>
          <a:p>
            <a:pPr marL="236387" indent="-236387">
              <a:spcBef>
                <a:spcPts val="612"/>
              </a:spcBef>
              <a:spcAft>
                <a:spcPts val="612"/>
              </a:spcAft>
            </a:pPr>
            <a:r>
              <a:rPr lang="es-ES" sz="1836">
                <a:solidFill>
                  <a:srgbClr val="000000"/>
                </a:solidFill>
                <a:latin typeface="Segoe UI"/>
                <a:ea typeface="Segoe UI"/>
                <a:cs typeface="Segoe UI"/>
              </a:rPr>
              <a:t>git reflog</a:t>
            </a:r>
            <a:endParaRPr lang="en-US" sz="1836"/>
          </a:p>
          <a:p>
            <a:pPr marL="236387" indent="-236387">
              <a:spcBef>
                <a:spcPts val="612"/>
              </a:spcBef>
              <a:spcAft>
                <a:spcPts val="612"/>
              </a:spcAft>
            </a:pPr>
            <a:r>
              <a:rPr lang="es-ES" sz="1836">
                <a:solidFill>
                  <a:srgbClr val="000000"/>
                </a:solidFill>
                <a:latin typeface="Segoe UI"/>
                <a:ea typeface="Segoe UI"/>
                <a:cs typeface="Segoe UI"/>
              </a:rPr>
              <a:t>git fsck—lost-found</a:t>
            </a:r>
          </a:p>
        </p:txBody>
      </p:sp>
    </p:spTree>
    <p:extLst>
      <p:ext uri="{BB962C8B-B14F-4D97-AF65-F5344CB8AC3E}">
        <p14:creationId xmlns:p14="http://schemas.microsoft.com/office/powerpoint/2010/main" val="16371909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D9396F-2669-47C7-87E1-D755B2CF80DF}"/>
              </a:ext>
            </a:extLst>
          </p:cNvPr>
          <p:cNvSpPr>
            <a:spLocks noGrp="1"/>
          </p:cNvSpPr>
          <p:nvPr>
            <p:ph type="title"/>
          </p:nvPr>
        </p:nvSpPr>
        <p:spPr>
          <a:xfrm>
            <a:off x="600854" y="470317"/>
            <a:ext cx="9993444" cy="878930"/>
          </a:xfrm>
        </p:spPr>
        <p:txBody>
          <a:bodyPr/>
          <a:lstStyle/>
          <a:p>
            <a:r>
              <a:rPr lang="es-ES" sz="2856" dirty="0">
                <a:solidFill>
                  <a:srgbClr val="000000"/>
                </a:solidFill>
                <a:latin typeface="Segoe UI Semibold"/>
                <a:ea typeface="Segoe UI Semibold"/>
                <a:cs typeface="Segoe UI Semibold"/>
              </a:rPr>
              <a:t>Implementación de la automatización de la documentación del historial de Git</a:t>
            </a:r>
            <a:endParaRPr lang="en-US" sz="2856" dirty="0"/>
          </a:p>
        </p:txBody>
      </p:sp>
      <p:sp>
        <p:nvSpPr>
          <p:cNvPr id="28" name="Oval 27">
            <a:extLst>
              <a:ext uri="{FF2B5EF4-FFF2-40B4-BE49-F238E27FC236}">
                <a16:creationId xmlns:a16="http://schemas.microsoft.com/office/drawing/2014/main" id="{06055F13-E739-FA05-705C-EAA512C00DBF}"/>
              </a:ext>
              <a:ext uri="{C183D7F6-B498-43B3-948B-1728B52AA6E4}">
                <adec:decorative xmlns:adec="http://schemas.microsoft.com/office/drawing/2017/decorative" val="0"/>
              </a:ext>
            </a:extLst>
          </p:cNvPr>
          <p:cNvSpPr/>
          <p:nvPr/>
        </p:nvSpPr>
        <p:spPr bwMode="auto">
          <a:xfrm>
            <a:off x="628217" y="1516373"/>
            <a:ext cx="603183" cy="603183"/>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1</a:t>
            </a:r>
            <a:endParaRPr lang="en-US" sz="2448" b="1">
              <a:solidFill>
                <a:schemeClr val="tx1"/>
              </a:solidFill>
            </a:endParaRPr>
          </a:p>
        </p:txBody>
      </p:sp>
      <p:sp>
        <p:nvSpPr>
          <p:cNvPr id="2" name="Text Placeholder 1">
            <a:extLst>
              <a:ext uri="{FF2B5EF4-FFF2-40B4-BE49-F238E27FC236}">
                <a16:creationId xmlns:a16="http://schemas.microsoft.com/office/drawing/2014/main" id="{B1B8A2F1-A84F-AB00-1D97-BF13268ECE10}"/>
              </a:ext>
            </a:extLst>
          </p:cNvPr>
          <p:cNvSpPr>
            <a:spLocks noGrp="1"/>
          </p:cNvSpPr>
          <p:nvPr>
            <p:ph type="body" sz="quarter" idx="11"/>
          </p:nvPr>
        </p:nvSpPr>
        <p:spPr/>
        <p:txBody>
          <a:bodyPr/>
          <a:lstStyle/>
          <a:p>
            <a:pPr>
              <a:lnSpc>
                <a:spcPct val="100000"/>
              </a:lnSpc>
            </a:pPr>
            <a:r>
              <a:rPr lang="es-ES" sz="1836">
                <a:solidFill>
                  <a:srgbClr val="000000"/>
                </a:solidFill>
                <a:latin typeface="Segoe UI Semibold"/>
                <a:ea typeface="Segoe UI Semibold"/>
                <a:cs typeface="Segoe UI Semibold"/>
              </a:rPr>
              <a:t>Automatiza la generación de documentación de la API: </a:t>
            </a:r>
            <a:r>
              <a:rPr lang="es-ES" sz="1836">
                <a:solidFill>
                  <a:srgbClr val="000000"/>
                </a:solidFill>
                <a:latin typeface="Segoe UI"/>
                <a:ea typeface="Segoe UI"/>
                <a:cs typeface="Segoe UI"/>
              </a:rPr>
              <a:t>usa OpenAI u otras herramientas de documentación de la API e integra este proceso en tu canalización CI/CD</a:t>
            </a:r>
            <a:r>
              <a:rPr lang="es-ES" sz="1836">
                <a:solidFill>
                  <a:srgbClr val="000000"/>
                </a:solidFill>
                <a:latin typeface="Segoe UI Semibold"/>
                <a:ea typeface="Segoe UI Semibold"/>
                <a:cs typeface="Segoe UI Semibold"/>
              </a:rPr>
              <a:t>.</a:t>
            </a:r>
          </a:p>
        </p:txBody>
      </p:sp>
      <p:sp>
        <p:nvSpPr>
          <p:cNvPr id="15" name="Oval 14">
            <a:extLst>
              <a:ext uri="{FF2B5EF4-FFF2-40B4-BE49-F238E27FC236}">
                <a16:creationId xmlns:a16="http://schemas.microsoft.com/office/drawing/2014/main" id="{D102D00D-E21D-50B3-CDA0-40347EEA4C55}"/>
              </a:ext>
              <a:ext uri="{C183D7F6-B498-43B3-948B-1728B52AA6E4}">
                <adec:decorative xmlns:adec="http://schemas.microsoft.com/office/drawing/2017/decorative" val="0"/>
              </a:ext>
            </a:extLst>
          </p:cNvPr>
          <p:cNvSpPr/>
          <p:nvPr/>
        </p:nvSpPr>
        <p:spPr bwMode="auto">
          <a:xfrm>
            <a:off x="628217" y="2388301"/>
            <a:ext cx="603183" cy="603183"/>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2</a:t>
            </a:r>
            <a:endParaRPr lang="en-US" sz="2448" b="1">
              <a:solidFill>
                <a:schemeClr val="tx1"/>
              </a:solidFill>
            </a:endParaRPr>
          </a:p>
        </p:txBody>
      </p:sp>
      <p:sp>
        <p:nvSpPr>
          <p:cNvPr id="4" name="Text Placeholder 3">
            <a:extLst>
              <a:ext uri="{FF2B5EF4-FFF2-40B4-BE49-F238E27FC236}">
                <a16:creationId xmlns:a16="http://schemas.microsoft.com/office/drawing/2014/main" id="{62294C02-351D-EA73-497C-20B071137292}"/>
              </a:ext>
            </a:extLst>
          </p:cNvPr>
          <p:cNvSpPr>
            <a:spLocks noGrp="1"/>
          </p:cNvSpPr>
          <p:nvPr>
            <p:ph type="body" sz="quarter" idx="15"/>
          </p:nvPr>
        </p:nvSpPr>
        <p:spPr/>
        <p:txBody>
          <a:bodyPr/>
          <a:lstStyle/>
          <a:p>
            <a:pPr>
              <a:lnSpc>
                <a:spcPct val="100000"/>
              </a:lnSpc>
            </a:pPr>
            <a:r>
              <a:rPr lang="es-ES" sz="1836" dirty="0">
                <a:solidFill>
                  <a:srgbClr val="000000"/>
                </a:solidFill>
                <a:latin typeface="Segoe UI Semibold"/>
                <a:ea typeface="Segoe UI Semibold"/>
                <a:cs typeface="Segoe UI Semibold"/>
              </a:rPr>
              <a:t>Generación de notas de versión a partir del historial de Git: </a:t>
            </a:r>
            <a:r>
              <a:rPr lang="es-ES" sz="1836" dirty="0">
                <a:solidFill>
                  <a:srgbClr val="000000"/>
                </a:solidFill>
                <a:latin typeface="Segoe UI"/>
                <a:ea typeface="Segoe UI"/>
                <a:cs typeface="Segoe UI"/>
              </a:rPr>
              <a:t>uso de comandos Git o herramientas como </a:t>
            </a:r>
            <a:r>
              <a:rPr lang="es-ES" sz="1836" dirty="0" err="1">
                <a:solidFill>
                  <a:srgbClr val="000000"/>
                </a:solidFill>
                <a:latin typeface="Segoe UI"/>
                <a:ea typeface="Segoe UI"/>
                <a:cs typeface="Segoe UI"/>
              </a:rPr>
              <a:t>GitChangelog</a:t>
            </a:r>
            <a:r>
              <a:rPr lang="es-ES" sz="1836" dirty="0">
                <a:solidFill>
                  <a:srgbClr val="000000"/>
                </a:solidFill>
                <a:latin typeface="Segoe UI"/>
                <a:ea typeface="Segoe UI"/>
                <a:cs typeface="Segoe UI"/>
              </a:rPr>
              <a:t> y personalización del formato de las notas de versión</a:t>
            </a:r>
          </a:p>
        </p:txBody>
      </p:sp>
      <p:sp>
        <p:nvSpPr>
          <p:cNvPr id="18" name="Oval 17">
            <a:extLst>
              <a:ext uri="{FF2B5EF4-FFF2-40B4-BE49-F238E27FC236}">
                <a16:creationId xmlns:a16="http://schemas.microsoft.com/office/drawing/2014/main" id="{09750594-697E-FD5A-F4F6-C062A27936EF}"/>
              </a:ext>
              <a:ext uri="{C183D7F6-B498-43B3-948B-1728B52AA6E4}">
                <adec:decorative xmlns:adec="http://schemas.microsoft.com/office/drawing/2017/decorative" val="0"/>
              </a:ext>
            </a:extLst>
          </p:cNvPr>
          <p:cNvSpPr/>
          <p:nvPr/>
        </p:nvSpPr>
        <p:spPr bwMode="auto">
          <a:xfrm>
            <a:off x="628217" y="3253915"/>
            <a:ext cx="603183" cy="603183"/>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3</a:t>
            </a:r>
            <a:endParaRPr lang="en-US" sz="2448" b="1">
              <a:solidFill>
                <a:schemeClr val="tx1"/>
              </a:solidFill>
            </a:endParaRPr>
          </a:p>
        </p:txBody>
      </p:sp>
      <p:sp>
        <p:nvSpPr>
          <p:cNvPr id="10" name="Text Placeholder 9">
            <a:extLst>
              <a:ext uri="{FF2B5EF4-FFF2-40B4-BE49-F238E27FC236}">
                <a16:creationId xmlns:a16="http://schemas.microsoft.com/office/drawing/2014/main" id="{C0BA3C1A-03E3-95B2-1C6B-860E7E8F371C}"/>
              </a:ext>
            </a:extLst>
          </p:cNvPr>
          <p:cNvSpPr>
            <a:spLocks noGrp="1"/>
          </p:cNvSpPr>
          <p:nvPr>
            <p:ph type="body" sz="quarter" idx="17"/>
          </p:nvPr>
        </p:nvSpPr>
        <p:spPr/>
        <p:txBody>
          <a:bodyPr/>
          <a:lstStyle/>
          <a:p>
            <a:pPr>
              <a:lnSpc>
                <a:spcPct val="100000"/>
              </a:lnSpc>
            </a:pPr>
            <a:r>
              <a:rPr lang="es-ES" sz="1836">
                <a:solidFill>
                  <a:srgbClr val="000000"/>
                </a:solidFill>
                <a:latin typeface="Segoe UI Semibold"/>
                <a:ea typeface="Segoe UI Semibold"/>
                <a:cs typeface="Segoe UI Semibold"/>
              </a:rPr>
              <a:t>Inclusión del historial Git en la documentación de la versión: </a:t>
            </a:r>
            <a:r>
              <a:rPr lang="es-ES" sz="1836">
                <a:solidFill>
                  <a:srgbClr val="000000"/>
                </a:solidFill>
                <a:latin typeface="Segoe UI"/>
                <a:ea typeface="Segoe UI"/>
                <a:cs typeface="Segoe UI"/>
              </a:rPr>
              <a:t>usa markdown u otro formato de documentación para estructurar y presentar el historial de Git</a:t>
            </a:r>
          </a:p>
        </p:txBody>
      </p:sp>
      <p:sp>
        <p:nvSpPr>
          <p:cNvPr id="25" name="Oval 24">
            <a:extLst>
              <a:ext uri="{FF2B5EF4-FFF2-40B4-BE49-F238E27FC236}">
                <a16:creationId xmlns:a16="http://schemas.microsoft.com/office/drawing/2014/main" id="{4518EF35-B8FE-D9DC-4D4C-F4D789D8F575}"/>
              </a:ext>
              <a:ext uri="{C183D7F6-B498-43B3-948B-1728B52AA6E4}">
                <adec:decorative xmlns:adec="http://schemas.microsoft.com/office/drawing/2017/decorative" val="0"/>
              </a:ext>
            </a:extLst>
          </p:cNvPr>
          <p:cNvSpPr/>
          <p:nvPr/>
        </p:nvSpPr>
        <p:spPr bwMode="auto">
          <a:xfrm>
            <a:off x="628217" y="4130403"/>
            <a:ext cx="603183" cy="603183"/>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4</a:t>
            </a:r>
            <a:endParaRPr lang="en-US" sz="2448" b="1">
              <a:solidFill>
                <a:schemeClr val="tx1"/>
              </a:solidFill>
            </a:endParaRPr>
          </a:p>
        </p:txBody>
      </p:sp>
      <p:sp>
        <p:nvSpPr>
          <p:cNvPr id="11" name="Text Placeholder 10">
            <a:extLst>
              <a:ext uri="{FF2B5EF4-FFF2-40B4-BE49-F238E27FC236}">
                <a16:creationId xmlns:a16="http://schemas.microsoft.com/office/drawing/2014/main" id="{983B70C6-E9E3-3522-A795-6E9A7C391DD3}"/>
              </a:ext>
            </a:extLst>
          </p:cNvPr>
          <p:cNvSpPr>
            <a:spLocks noGrp="1"/>
          </p:cNvSpPr>
          <p:nvPr>
            <p:ph type="body" sz="quarter" idx="19"/>
          </p:nvPr>
        </p:nvSpPr>
        <p:spPr/>
        <p:txBody>
          <a:bodyPr/>
          <a:lstStyle/>
          <a:p>
            <a:pPr>
              <a:lnSpc>
                <a:spcPct val="100000"/>
              </a:lnSpc>
            </a:pPr>
            <a:r>
              <a:rPr lang="es-ES" sz="1836">
                <a:solidFill>
                  <a:srgbClr val="000000"/>
                </a:solidFill>
                <a:latin typeface="Segoe UI Semibold"/>
                <a:ea typeface="Segoe UI Semibold"/>
                <a:cs typeface="Segoe UI Semibold"/>
              </a:rPr>
              <a:t>Integración de las notas de versión en el proceso de documentación: </a:t>
            </a:r>
            <a:r>
              <a:rPr lang="es-ES" sz="1836">
                <a:solidFill>
                  <a:srgbClr val="000000"/>
                </a:solidFill>
                <a:latin typeface="Segoe UI"/>
                <a:ea typeface="Segoe UI"/>
                <a:cs typeface="Segoe UI"/>
              </a:rPr>
              <a:t>uso de scripts o herramientas de automatización, como Azure Pipelines o Acciones de GitHub, para desencadenar la generación de notas de versión</a:t>
            </a:r>
          </a:p>
        </p:txBody>
      </p:sp>
      <p:sp>
        <p:nvSpPr>
          <p:cNvPr id="21" name="Oval 20">
            <a:extLst>
              <a:ext uri="{FF2B5EF4-FFF2-40B4-BE49-F238E27FC236}">
                <a16:creationId xmlns:a16="http://schemas.microsoft.com/office/drawing/2014/main" id="{8015C076-1460-12F0-91F6-BE99491BE49E}"/>
              </a:ext>
              <a:ext uri="{C183D7F6-B498-43B3-948B-1728B52AA6E4}">
                <adec:decorative xmlns:adec="http://schemas.microsoft.com/office/drawing/2017/decorative" val="0"/>
              </a:ext>
            </a:extLst>
          </p:cNvPr>
          <p:cNvSpPr>
            <a:spLocks noChangeAspect="1"/>
          </p:cNvSpPr>
          <p:nvPr/>
        </p:nvSpPr>
        <p:spPr bwMode="auto">
          <a:xfrm>
            <a:off x="628217" y="5006891"/>
            <a:ext cx="603183" cy="603183"/>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2448" b="1">
                <a:solidFill>
                  <a:srgbClr val="000000"/>
                </a:solidFill>
                <a:latin typeface="Segoe UI"/>
                <a:ea typeface="Segoe UI"/>
                <a:cs typeface="Segoe UI"/>
              </a:rPr>
              <a:t>5</a:t>
            </a:r>
            <a:endParaRPr lang="en-US" sz="2448" b="1">
              <a:solidFill>
                <a:schemeClr val="tx1"/>
              </a:solidFill>
            </a:endParaRPr>
          </a:p>
        </p:txBody>
      </p:sp>
      <p:sp>
        <p:nvSpPr>
          <p:cNvPr id="12" name="Text Placeholder 11">
            <a:extLst>
              <a:ext uri="{FF2B5EF4-FFF2-40B4-BE49-F238E27FC236}">
                <a16:creationId xmlns:a16="http://schemas.microsoft.com/office/drawing/2014/main" id="{29C9B907-F8B8-16CC-A7C6-819A07A09200}"/>
              </a:ext>
            </a:extLst>
          </p:cNvPr>
          <p:cNvSpPr>
            <a:spLocks noGrp="1"/>
          </p:cNvSpPr>
          <p:nvPr>
            <p:ph type="body" sz="quarter" idx="21"/>
          </p:nvPr>
        </p:nvSpPr>
        <p:spPr/>
        <p:txBody>
          <a:bodyPr/>
          <a:lstStyle/>
          <a:p>
            <a:pPr>
              <a:lnSpc>
                <a:spcPct val="100000"/>
              </a:lnSpc>
            </a:pPr>
            <a:r>
              <a:rPr lang="es-ES" sz="1836">
                <a:solidFill>
                  <a:srgbClr val="000000"/>
                </a:solidFill>
                <a:latin typeface="Segoe UI Semibold"/>
                <a:ea typeface="Segoe UI Semibold"/>
                <a:cs typeface="Segoe UI Semibold"/>
              </a:rPr>
              <a:t>Automatización de la publicación de documentación: </a:t>
            </a:r>
            <a:r>
              <a:rPr lang="es-ES" sz="1836">
                <a:solidFill>
                  <a:srgbClr val="000000"/>
                </a:solidFill>
                <a:latin typeface="Segoe UI"/>
                <a:ea typeface="Segoe UI"/>
                <a:cs typeface="Segoe UI"/>
              </a:rPr>
              <a:t>publicación de documentación en una ubicación central accesible para todos los equipos y partes interesadas, como GitHub Pages, wikis de Azure DevOps u otros servicios de hospedaje de documentación</a:t>
            </a:r>
          </a:p>
        </p:txBody>
      </p:sp>
    </p:spTree>
    <p:extLst>
      <p:ext uri="{BB962C8B-B14F-4D97-AF65-F5344CB8AC3E}">
        <p14:creationId xmlns:p14="http://schemas.microsoft.com/office/powerpoint/2010/main" val="15154956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Azure DevOps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
        <p:nvSpPr>
          <p:cNvPr id="3" name="CuadroTexto 2">
            <a:extLst>
              <a:ext uri="{FF2B5EF4-FFF2-40B4-BE49-F238E27FC236}">
                <a16:creationId xmlns:a16="http://schemas.microsoft.com/office/drawing/2014/main" id="{A68C94BD-8A6D-2FA2-9A50-ACAD5183723F}"/>
              </a:ext>
            </a:extLst>
          </p:cNvPr>
          <p:cNvSpPr txBox="1"/>
          <p:nvPr/>
        </p:nvSpPr>
        <p:spPr>
          <a:xfrm>
            <a:off x="434974" y="3644751"/>
            <a:ext cx="11687003" cy="646331"/>
          </a:xfrm>
          <a:prstGeom prst="rect">
            <a:avLst/>
          </a:prstGeom>
          <a:noFill/>
        </p:spPr>
        <p:txBody>
          <a:bodyPr wrap="square">
            <a:spAutoFit/>
          </a:bodyPr>
          <a:lstStyle/>
          <a:p>
            <a:r>
              <a:rPr lang="en-GB" sz="1800" dirty="0">
                <a:hlinkClick r:id="rId2">
                  <a:extLst>
                    <a:ext uri="{A12FA001-AC4F-418D-AE19-62706E023703}">
                      <ahyp:hlinkClr xmlns:ahyp="http://schemas.microsoft.com/office/drawing/2018/hyperlinkcolor" val="tx"/>
                    </a:ext>
                  </a:extLst>
                </a:hlinkClick>
              </a:rPr>
              <a:t>https://microsoftlearning.github.io/AZ400-DesigningandImplementingMicrosoftDevOpsSolutions/</a:t>
            </a:r>
            <a:endParaRPr lang="es-AR" sz="1800" u="sng" dirty="0">
              <a:latin typeface="Arial" panose="020B0604020202020204" pitchFamily="34" charset="0"/>
            </a:endParaRPr>
          </a:p>
          <a:p>
            <a:r>
              <a:rPr lang="es-AR" sz="1800" b="0" i="0" u="sng"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https://github.com/MicrosoftLearning/AZ400-DesigningandImplementingMicrosoftDevOpsSolutions</a:t>
            </a:r>
            <a:endParaRPr lang="es-AR" sz="1800" dirty="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610876B-2108-5230-1114-76800F3C275F}"/>
              </a:ext>
            </a:extLst>
          </p:cNvPr>
          <p:cNvPicPr>
            <a:picLocks noChangeAspect="1"/>
          </p:cNvPicPr>
          <p:nvPr/>
        </p:nvPicPr>
        <p:blipFill>
          <a:blip r:embed="rId3"/>
          <a:stretch>
            <a:fillRect/>
          </a:stretch>
        </p:blipFill>
        <p:spPr>
          <a:xfrm>
            <a:off x="1159772" y="1307794"/>
            <a:ext cx="9901721" cy="4792674"/>
          </a:xfrm>
          <a:prstGeom prst="rect">
            <a:avLst/>
          </a:prstGeom>
        </p:spPr>
      </p:pic>
      <p:sp>
        <p:nvSpPr>
          <p:cNvPr id="11" name="Title 5">
            <a:extLst>
              <a:ext uri="{FF2B5EF4-FFF2-40B4-BE49-F238E27FC236}">
                <a16:creationId xmlns:a16="http://schemas.microsoft.com/office/drawing/2014/main" id="{2EF7CB5B-6FE4-3D1F-E953-94E3198DA97E}"/>
              </a:ext>
            </a:extLst>
          </p:cNvPr>
          <p:cNvSpPr txBox="1">
            <a:spLocks/>
          </p:cNvSpPr>
          <p:nvPr/>
        </p:nvSpPr>
        <p:spPr>
          <a:xfrm>
            <a:off x="434975" y="227014"/>
            <a:ext cx="11563350"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Crear</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una</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cuenta</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p>
        </p:txBody>
      </p:sp>
      <p:sp>
        <p:nvSpPr>
          <p:cNvPr id="16" name="Text Placeholder 3">
            <a:extLst>
              <a:ext uri="{FF2B5EF4-FFF2-40B4-BE49-F238E27FC236}">
                <a16:creationId xmlns:a16="http://schemas.microsoft.com/office/drawing/2014/main" id="{60284F2D-2F71-E80E-2B02-0D867498FB5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2000" b="1" dirty="0">
                <a:solidFill>
                  <a:srgbClr val="0078D7"/>
                </a:solidFill>
                <a:latin typeface="Segoe UI Semibold" panose="020B0702040204020203" pitchFamily="34" charset="0"/>
                <a:cs typeface="Segoe UI Semibold" panose="020B0702040204020203" pitchFamily="34" charset="0"/>
              </a:rPr>
              <a:t>https://</a:t>
            </a:r>
            <a:r>
              <a:rPr lang="en-US" sz="2000" b="1" dirty="0" err="1">
                <a:solidFill>
                  <a:srgbClr val="0078D7"/>
                </a:solidFill>
                <a:latin typeface="Segoe UI Semibold" panose="020B0702040204020203" pitchFamily="34" charset="0"/>
                <a:cs typeface="Segoe UI Semibold" panose="020B0702040204020203" pitchFamily="34" charset="0"/>
              </a:rPr>
              <a:t>azure.microsoft.com</a:t>
            </a:r>
            <a:r>
              <a:rPr lang="en-US" sz="2000" b="1" dirty="0">
                <a:solidFill>
                  <a:srgbClr val="0078D7"/>
                </a:solidFill>
                <a:latin typeface="Segoe UI Semibold" panose="020B0702040204020203" pitchFamily="34" charset="0"/>
                <a:cs typeface="Segoe UI Semibold" panose="020B0702040204020203" pitchFamily="34" charset="0"/>
              </a:rPr>
              <a:t>/es-es/products/</a:t>
            </a:r>
            <a:r>
              <a:rPr lang="en-US" sz="2000" b="1" dirty="0" err="1">
                <a:solidFill>
                  <a:srgbClr val="0078D7"/>
                </a:solidFill>
                <a:latin typeface="Segoe UI Semibold" panose="020B0702040204020203" pitchFamily="34" charset="0"/>
                <a:cs typeface="Segoe UI Semibold" panose="020B0702040204020203" pitchFamily="34" charset="0"/>
              </a:rPr>
              <a:t>devops</a:t>
            </a:r>
            <a:r>
              <a:rPr lang="en-US" sz="2000" b="1" dirty="0">
                <a:solidFill>
                  <a:srgbClr val="0078D7"/>
                </a:solidFill>
                <a:latin typeface="Segoe UI Semibold" panose="020B0702040204020203" pitchFamily="34" charset="0"/>
                <a:cs typeface="Segoe UI Semibold" panose="020B0702040204020203" pitchFamily="34" charset="0"/>
              </a:rPr>
              <a:t>/</a:t>
            </a:r>
          </a:p>
        </p:txBody>
      </p:sp>
      <p:sp>
        <p:nvSpPr>
          <p:cNvPr id="17" name="Oval 11">
            <a:extLst>
              <a:ext uri="{FF2B5EF4-FFF2-40B4-BE49-F238E27FC236}">
                <a16:creationId xmlns:a16="http://schemas.microsoft.com/office/drawing/2014/main" id="{A77BF15C-9DAD-8E78-5DEC-CAFA48AF94E2}"/>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2000" kern="0" dirty="0">
                <a:ln w="19050">
                  <a:noFill/>
                </a:ln>
                <a:solidFill>
                  <a:srgbClr val="0078D7"/>
                </a:solidFill>
                <a:ea typeface="Segoe UI" pitchFamily="34" charset="0"/>
                <a:cs typeface="Segoe UI" pitchFamily="34" charset="0"/>
                <a:sym typeface="Wingdings" panose="05000000000000000000" pitchFamily="2" charset="2"/>
              </a:rPr>
              <a:t></a:t>
            </a:r>
            <a:endParaRPr lang="en-US" sz="2000" kern="0" dirty="0">
              <a:ln w="19050">
                <a:noFill/>
              </a:ln>
              <a:solidFill>
                <a:srgbClr val="0078D7"/>
              </a:solidFill>
              <a:ea typeface="Segoe UI" pitchFamily="34" charset="0"/>
              <a:cs typeface="Segoe UI" pitchFamily="34" charset="0"/>
            </a:endParaRPr>
          </a:p>
        </p:txBody>
      </p:sp>
    </p:spTree>
    <p:extLst>
      <p:ext uri="{BB962C8B-B14F-4D97-AF65-F5344CB8AC3E}">
        <p14:creationId xmlns:p14="http://schemas.microsoft.com/office/powerpoint/2010/main" val="254644953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B8C0223-52C2-F0EC-F70C-74F732406F5E}"/>
              </a:ext>
            </a:extLst>
          </p:cNvPr>
          <p:cNvPicPr>
            <a:picLocks noChangeAspect="1"/>
          </p:cNvPicPr>
          <p:nvPr/>
        </p:nvPicPr>
        <p:blipFill>
          <a:blip r:embed="rId2"/>
          <a:stretch>
            <a:fillRect/>
          </a:stretch>
        </p:blipFill>
        <p:spPr>
          <a:xfrm>
            <a:off x="212035" y="981075"/>
            <a:ext cx="5497778" cy="4916557"/>
          </a:xfrm>
          <a:prstGeom prst="rect">
            <a:avLst/>
          </a:prstGeom>
        </p:spPr>
      </p:pic>
      <p:pic>
        <p:nvPicPr>
          <p:cNvPr id="5" name="Imagen 4">
            <a:extLst>
              <a:ext uri="{FF2B5EF4-FFF2-40B4-BE49-F238E27FC236}">
                <a16:creationId xmlns:a16="http://schemas.microsoft.com/office/drawing/2014/main" id="{F31A579E-73A4-5459-5751-A5F6E2F3C4F5}"/>
              </a:ext>
            </a:extLst>
          </p:cNvPr>
          <p:cNvPicPr>
            <a:picLocks noChangeAspect="1"/>
          </p:cNvPicPr>
          <p:nvPr/>
        </p:nvPicPr>
        <p:blipFill>
          <a:blip r:embed="rId3"/>
          <a:stretch>
            <a:fillRect/>
          </a:stretch>
        </p:blipFill>
        <p:spPr>
          <a:xfrm>
            <a:off x="5763049" y="980574"/>
            <a:ext cx="6458216" cy="4917559"/>
          </a:xfrm>
          <a:prstGeom prst="rect">
            <a:avLst/>
          </a:prstGeom>
        </p:spPr>
      </p:pic>
      <p:sp>
        <p:nvSpPr>
          <p:cNvPr id="6" name="Title 5">
            <a:extLst>
              <a:ext uri="{FF2B5EF4-FFF2-40B4-BE49-F238E27FC236}">
                <a16:creationId xmlns:a16="http://schemas.microsoft.com/office/drawing/2014/main" id="{F4C62DCC-62E7-987A-2756-6DF0D2129451}"/>
              </a:ext>
            </a:extLst>
          </p:cNvPr>
          <p:cNvSpPr txBox="1">
            <a:spLocks/>
          </p:cNvSpPr>
          <p:nvPr/>
        </p:nvSpPr>
        <p:spPr>
          <a:xfrm>
            <a:off x="434975" y="227014"/>
            <a:ext cx="11563350"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a:solidFill>
                  <a:srgbClr val="0078D7"/>
                </a:solidFill>
                <a:latin typeface="Segoe UI Semibold"/>
              </a:rPr>
              <a:t>Login</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124015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dirty="0" err="1"/>
              <a:t>Presentación</a:t>
            </a:r>
            <a:r>
              <a:rPr lang="en-US" sz="6000" dirty="0"/>
              <a:t> de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526572"/>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Ofrezca</a:t>
            </a:r>
            <a:r>
              <a:rPr lang="en-GB" sz="1600" dirty="0">
                <a:solidFill>
                  <a:schemeClr val="tx1">
                    <a:lumMod val="50000"/>
                    <a:lumOff val="50000"/>
                  </a:schemeClr>
                </a:solidFill>
              </a:rPr>
              <a:t> </a:t>
            </a:r>
            <a:r>
              <a:rPr lang="en-GB" sz="1600" dirty="0" err="1">
                <a:solidFill>
                  <a:schemeClr val="tx1">
                    <a:lumMod val="50000"/>
                    <a:lumOff val="50000"/>
                  </a:schemeClr>
                </a:solidFill>
              </a:rPr>
              <a:t>valor</a:t>
            </a:r>
            <a:r>
              <a:rPr lang="en-GB" sz="1600" dirty="0">
                <a:solidFill>
                  <a:schemeClr val="tx1">
                    <a:lumMod val="50000"/>
                    <a:lumOff val="50000"/>
                  </a:schemeClr>
                </a:solidFill>
              </a:rPr>
              <a:t> a sus </a:t>
            </a:r>
            <a:r>
              <a:rPr lang="en-GB" sz="1600" dirty="0" err="1">
                <a:solidFill>
                  <a:schemeClr val="tx1">
                    <a:lumMod val="50000"/>
                    <a:lumOff val="50000"/>
                  </a:schemeClr>
                </a:solidFill>
              </a:rPr>
              <a:t>usuarios</a:t>
            </a:r>
            <a:r>
              <a:rPr lang="en-GB" sz="1600" dirty="0">
                <a:solidFill>
                  <a:schemeClr val="tx1">
                    <a:lumMod val="50000"/>
                    <a:lumOff val="50000"/>
                  </a:schemeClr>
                </a:solidFill>
              </a:rPr>
              <a:t> </a:t>
            </a:r>
            <a:r>
              <a:rPr lang="en-GB" sz="1600" dirty="0" err="1">
                <a:solidFill>
                  <a:schemeClr val="tx1">
                    <a:lumMod val="50000"/>
                    <a:lumOff val="50000"/>
                  </a:schemeClr>
                </a:solidFill>
              </a:rPr>
              <a:t>más</a:t>
            </a:r>
            <a:r>
              <a:rPr lang="en-GB" sz="1600" dirty="0">
                <a:solidFill>
                  <a:schemeClr val="tx1">
                    <a:lumMod val="50000"/>
                    <a:lumOff val="50000"/>
                  </a:schemeClr>
                </a:solidFill>
              </a:rPr>
              <a:t> </a:t>
            </a:r>
            <a:r>
              <a:rPr lang="en-GB" sz="1600" dirty="0" err="1">
                <a:solidFill>
                  <a:schemeClr val="tx1">
                    <a:lumMod val="50000"/>
                    <a:lumOff val="50000"/>
                  </a:schemeClr>
                </a:solidFill>
              </a:rPr>
              <a:t>rápido</a:t>
            </a:r>
            <a:r>
              <a:rPr lang="en-GB" sz="1600" dirty="0">
                <a:solidFill>
                  <a:schemeClr val="tx1">
                    <a:lumMod val="50000"/>
                    <a:lumOff val="50000"/>
                  </a:schemeClr>
                </a:solidFill>
              </a:rPr>
              <a:t> </a:t>
            </a:r>
            <a:r>
              <a:rPr lang="en-GB" sz="1600" dirty="0" err="1">
                <a:solidFill>
                  <a:schemeClr val="tx1">
                    <a:lumMod val="50000"/>
                    <a:lumOff val="50000"/>
                  </a:schemeClr>
                </a:solidFill>
              </a:rPr>
              <a:t>utilizando</a:t>
            </a:r>
            <a:r>
              <a:rPr lang="en-GB" sz="1600" dirty="0">
                <a:solidFill>
                  <a:schemeClr val="tx1">
                    <a:lumMod val="50000"/>
                    <a:lumOff val="50000"/>
                  </a:schemeClr>
                </a:solidFill>
              </a:rPr>
              <a:t> </a:t>
            </a:r>
            <a:r>
              <a:rPr lang="en-GB" sz="1600" dirty="0" err="1">
                <a:solidFill>
                  <a:schemeClr val="tx1">
                    <a:lumMod val="50000"/>
                    <a:lumOff val="50000"/>
                  </a:schemeClr>
                </a:solidFill>
              </a:rPr>
              <a:t>herramientas</a:t>
            </a:r>
            <a:r>
              <a:rPr lang="en-GB" sz="1600" dirty="0">
                <a:solidFill>
                  <a:schemeClr val="tx1">
                    <a:lumMod val="50000"/>
                    <a:lumOff val="50000"/>
                  </a:schemeClr>
                </a:solidFill>
              </a:rPr>
              <a:t> </a:t>
            </a:r>
            <a:r>
              <a:rPr lang="en-GB" sz="1600" dirty="0" err="1">
                <a:solidFill>
                  <a:schemeClr val="tx1">
                    <a:lumMod val="50000"/>
                    <a:lumOff val="50000"/>
                  </a:schemeClr>
                </a:solidFill>
              </a:rPr>
              <a:t>ágiles</a:t>
            </a:r>
            <a:r>
              <a:rPr lang="en-GB" sz="1600" dirty="0">
                <a:solidFill>
                  <a:schemeClr val="tx1">
                    <a:lumMod val="50000"/>
                    <a:lumOff val="50000"/>
                  </a:schemeClr>
                </a:solidFill>
              </a:rPr>
              <a:t> </a:t>
            </a:r>
            <a:r>
              <a:rPr lang="en-GB" sz="1600" dirty="0" err="1">
                <a:solidFill>
                  <a:schemeClr val="tx1">
                    <a:lumMod val="50000"/>
                    <a:lumOff val="50000"/>
                  </a:schemeClr>
                </a:solidFill>
              </a:rPr>
              <a:t>probadas</a:t>
            </a:r>
            <a:r>
              <a:rPr lang="en-GB" sz="1600" dirty="0">
                <a:solidFill>
                  <a:schemeClr val="tx1">
                    <a:lumMod val="50000"/>
                    <a:lumOff val="50000"/>
                  </a:schemeClr>
                </a:solidFill>
              </a:rPr>
              <a:t> para </a:t>
            </a:r>
            <a:r>
              <a:rPr lang="en-GB" sz="1600" dirty="0" err="1">
                <a:solidFill>
                  <a:schemeClr val="tx1">
                    <a:lumMod val="50000"/>
                    <a:lumOff val="50000"/>
                  </a:schemeClr>
                </a:solidFill>
              </a:rPr>
              <a:t>planificar</a:t>
            </a:r>
            <a:r>
              <a:rPr lang="en-GB" sz="1600" dirty="0">
                <a:solidFill>
                  <a:schemeClr val="tx1">
                    <a:lumMod val="50000"/>
                    <a:lumOff val="50000"/>
                  </a:schemeClr>
                </a:solidFill>
              </a:rPr>
              <a:t>, </a:t>
            </a:r>
            <a:r>
              <a:rPr lang="en-GB" sz="1600" dirty="0" err="1">
                <a:solidFill>
                  <a:schemeClr val="tx1">
                    <a:lumMod val="50000"/>
                    <a:lumOff val="50000"/>
                  </a:schemeClr>
                </a:solidFill>
              </a:rPr>
              <a:t>realizar</a:t>
            </a:r>
            <a:r>
              <a:rPr lang="en-GB" sz="1600" dirty="0">
                <a:solidFill>
                  <a:schemeClr val="tx1">
                    <a:lumMod val="50000"/>
                    <a:lumOff val="50000"/>
                  </a:schemeClr>
                </a:solidFill>
              </a:rPr>
              <a:t> un </a:t>
            </a:r>
            <a:r>
              <a:rPr lang="en-GB" sz="1600" dirty="0" err="1">
                <a:solidFill>
                  <a:schemeClr val="tx1">
                    <a:lumMod val="50000"/>
                    <a:lumOff val="50000"/>
                  </a:schemeClr>
                </a:solidFill>
              </a:rPr>
              <a:t>seguimiento</a:t>
            </a:r>
            <a:r>
              <a:rPr lang="en-GB" sz="1600" dirty="0">
                <a:solidFill>
                  <a:schemeClr val="tx1">
                    <a:lumMod val="50000"/>
                    <a:lumOff val="50000"/>
                  </a:schemeClr>
                </a:solidFill>
              </a:rPr>
              <a:t> y </a:t>
            </a:r>
            <a:r>
              <a:rPr lang="en-GB" sz="1600" dirty="0" err="1">
                <a:solidFill>
                  <a:schemeClr val="tx1">
                    <a:lumMod val="50000"/>
                    <a:lumOff val="50000"/>
                  </a:schemeClr>
                </a:solidFill>
              </a:rPr>
              <a:t>analizar</a:t>
            </a:r>
            <a:r>
              <a:rPr lang="en-GB" sz="1600" dirty="0">
                <a:solidFill>
                  <a:schemeClr val="tx1">
                    <a:lumMod val="50000"/>
                    <a:lumOff val="50000"/>
                  </a:schemeClr>
                </a:solidFill>
              </a:rPr>
              <a:t> </a:t>
            </a:r>
            <a:r>
              <a:rPr lang="en-GB" sz="1600" dirty="0" err="1">
                <a:solidFill>
                  <a:schemeClr val="tx1">
                    <a:lumMod val="50000"/>
                    <a:lumOff val="50000"/>
                  </a:schemeClr>
                </a:solidFill>
              </a:rPr>
              <a:t>el</a:t>
            </a:r>
            <a:r>
              <a:rPr lang="en-GB" sz="1600" dirty="0">
                <a:solidFill>
                  <a:schemeClr val="tx1">
                    <a:lumMod val="50000"/>
                    <a:lumOff val="50000"/>
                  </a:schemeClr>
                </a:solidFill>
              </a:rPr>
              <a:t> </a:t>
            </a:r>
            <a:r>
              <a:rPr lang="en-GB" sz="1600" dirty="0" err="1">
                <a:solidFill>
                  <a:schemeClr val="tx1">
                    <a:lumMod val="50000"/>
                    <a:lumOff val="50000"/>
                  </a:schemeClr>
                </a:solidFill>
              </a:rPr>
              <a:t>trabajo</a:t>
            </a:r>
            <a:r>
              <a:rPr lang="en-GB" sz="1600" dirty="0">
                <a:solidFill>
                  <a:schemeClr val="tx1">
                    <a:lumMod val="50000"/>
                    <a:lumOff val="50000"/>
                  </a:schemeClr>
                </a:solidFill>
              </a:rPr>
              <a:t> de sus </a:t>
            </a:r>
            <a:r>
              <a:rPr lang="en-GB" sz="1600" dirty="0" err="1">
                <a:solidFill>
                  <a:schemeClr val="tx1">
                    <a:lumMod val="50000"/>
                    <a:lumOff val="50000"/>
                  </a:schemeClr>
                </a:solidFill>
              </a:rPr>
              <a:t>equipos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Cree, </a:t>
            </a:r>
            <a:r>
              <a:rPr lang="en-GB" sz="1600" dirty="0" err="1">
                <a:solidFill>
                  <a:schemeClr val="tx1">
                    <a:lumMod val="50000"/>
                    <a:lumOff val="50000"/>
                  </a:schemeClr>
                </a:solidFill>
              </a:rPr>
              <a:t>pruebe</a:t>
            </a:r>
            <a:r>
              <a:rPr lang="en-GB" sz="1600" dirty="0">
                <a:solidFill>
                  <a:schemeClr val="tx1">
                    <a:lumMod val="50000"/>
                    <a:lumOff val="50000"/>
                  </a:schemeClr>
                </a:solidFill>
              </a:rPr>
              <a:t> e </a:t>
            </a:r>
            <a:r>
              <a:rPr lang="en-GB" sz="1600" dirty="0" err="1">
                <a:solidFill>
                  <a:schemeClr val="tx1">
                    <a:lumMod val="50000"/>
                    <a:lumOff val="50000"/>
                  </a:schemeClr>
                </a:solidFill>
              </a:rPr>
              <a:t>implemente</a:t>
            </a:r>
            <a:r>
              <a:rPr lang="en-GB" sz="1600" dirty="0">
                <a:solidFill>
                  <a:schemeClr val="tx1">
                    <a:lumMod val="50000"/>
                    <a:lumOff val="50000"/>
                  </a:schemeClr>
                </a:solidFill>
              </a:rPr>
              <a:t> con CI/CD que </a:t>
            </a:r>
            <a:r>
              <a:rPr lang="en-GB" sz="1600" dirty="0" err="1">
                <a:solidFill>
                  <a:schemeClr val="tx1">
                    <a:lumMod val="50000"/>
                    <a:lumOff val="50000"/>
                  </a:schemeClr>
                </a:solidFill>
              </a:rPr>
              <a:t>funciona</a:t>
            </a:r>
            <a:r>
              <a:rPr lang="en-GB" sz="1600" dirty="0">
                <a:solidFill>
                  <a:schemeClr val="tx1">
                    <a:lumMod val="50000"/>
                    <a:lumOff val="50000"/>
                  </a:schemeClr>
                </a:solidFill>
              </a:rPr>
              <a:t> con </a:t>
            </a:r>
            <a:r>
              <a:rPr lang="en-GB" sz="1600" dirty="0" err="1">
                <a:solidFill>
                  <a:schemeClr val="tx1">
                    <a:lumMod val="50000"/>
                    <a:lumOff val="50000"/>
                  </a:schemeClr>
                </a:solidFill>
              </a:rPr>
              <a:t>cualquier</a:t>
            </a:r>
            <a:r>
              <a:rPr lang="en-GB" sz="1600" dirty="0">
                <a:solidFill>
                  <a:schemeClr val="tx1">
                    <a:lumMod val="50000"/>
                    <a:lumOff val="50000"/>
                  </a:schemeClr>
                </a:solidFill>
              </a:rPr>
              <a:t> </a:t>
            </a:r>
            <a:r>
              <a:rPr lang="en-GB" sz="1600" dirty="0" err="1">
                <a:solidFill>
                  <a:schemeClr val="tx1">
                    <a:lumMod val="50000"/>
                    <a:lumOff val="50000"/>
                  </a:schemeClr>
                </a:solidFill>
              </a:rPr>
              <a:t>lenguaje</a:t>
            </a:r>
            <a:r>
              <a:rPr lang="en-GB" sz="1600" dirty="0">
                <a:solidFill>
                  <a:schemeClr val="tx1">
                    <a:lumMod val="50000"/>
                    <a:lumOff val="50000"/>
                  </a:schemeClr>
                </a:solidFill>
              </a:rPr>
              <a:t>, </a:t>
            </a:r>
            <a:r>
              <a:rPr lang="en-GB" sz="1600" dirty="0" err="1">
                <a:solidFill>
                  <a:schemeClr val="tx1">
                    <a:lumMod val="50000"/>
                    <a:lumOff val="50000"/>
                  </a:schemeClr>
                </a:solidFill>
              </a:rPr>
              <a:t>plataforma</a:t>
            </a:r>
            <a:r>
              <a:rPr lang="en-GB" sz="1600" dirty="0">
                <a:solidFill>
                  <a:schemeClr val="tx1">
                    <a:lumMod val="50000"/>
                    <a:lumOff val="50000"/>
                  </a:schemeClr>
                </a:solidFill>
              </a:rPr>
              <a:t> y </a:t>
            </a:r>
            <a:r>
              <a:rPr lang="en-GB" sz="1600" dirty="0" err="1">
                <a:solidFill>
                  <a:schemeClr val="tx1">
                    <a:lumMod val="50000"/>
                    <a:lumOff val="50000"/>
                  </a:schemeClr>
                </a:solidFill>
              </a:rPr>
              <a:t>nube</a:t>
            </a:r>
            <a:r>
              <a:rPr lang="en-GB" sz="1600" dirty="0">
                <a:solidFill>
                  <a:schemeClr val="tx1">
                    <a:lumMod val="50000"/>
                    <a:lumOff val="50000"/>
                  </a:schemeClr>
                </a:solidFill>
              </a:rPr>
              <a:t>. </a:t>
            </a:r>
            <a:r>
              <a:rPr lang="en-GB" sz="1600" dirty="0" err="1">
                <a:solidFill>
                  <a:schemeClr val="tx1">
                    <a:lumMod val="50000"/>
                    <a:lumOff val="50000"/>
                  </a:schemeClr>
                </a:solidFill>
              </a:rPr>
              <a:t>Conéctese</a:t>
            </a:r>
            <a:r>
              <a:rPr lang="en-GB" sz="1600" dirty="0">
                <a:solidFill>
                  <a:schemeClr val="tx1">
                    <a:lumMod val="50000"/>
                    <a:lumOff val="50000"/>
                  </a:schemeClr>
                </a:solidFill>
              </a:rPr>
              <a:t> a GitHub o a </a:t>
            </a:r>
            <a:r>
              <a:rPr lang="en-GB" sz="1600" dirty="0" err="1">
                <a:solidFill>
                  <a:schemeClr val="tx1">
                    <a:lumMod val="50000"/>
                    <a:lumOff val="50000"/>
                  </a:schemeClr>
                </a:solidFill>
              </a:rPr>
              <a:t>cualquier</a:t>
            </a:r>
            <a:r>
              <a:rPr lang="en-GB" sz="1600" dirty="0">
                <a:solidFill>
                  <a:schemeClr val="tx1">
                    <a:lumMod val="50000"/>
                    <a:lumOff val="50000"/>
                  </a:schemeClr>
                </a:solidFill>
              </a:rPr>
              <a:t> </a:t>
            </a:r>
            <a:r>
              <a:rPr lang="en-GB" sz="1600" dirty="0" err="1">
                <a:solidFill>
                  <a:schemeClr val="tx1">
                    <a:lumMod val="50000"/>
                    <a:lumOff val="50000"/>
                  </a:schemeClr>
                </a:solidFill>
              </a:rPr>
              <a:t>otro</a:t>
            </a:r>
            <a:r>
              <a:rPr lang="en-GB" sz="1600" dirty="0">
                <a:solidFill>
                  <a:schemeClr val="tx1">
                    <a:lumMod val="50000"/>
                    <a:lumOff val="50000"/>
                  </a:schemeClr>
                </a:solidFill>
              </a:rPr>
              <a:t> </a:t>
            </a:r>
            <a:r>
              <a:rPr lang="en-GB" sz="1600" dirty="0" err="1">
                <a:solidFill>
                  <a:schemeClr val="tx1">
                    <a:lumMod val="50000"/>
                    <a:lumOff val="50000"/>
                  </a:schemeClr>
                </a:solidFill>
              </a:rPr>
              <a:t>proveedor</a:t>
            </a:r>
            <a:r>
              <a:rPr lang="en-GB" sz="1600" dirty="0">
                <a:solidFill>
                  <a:schemeClr val="tx1">
                    <a:lumMod val="50000"/>
                    <a:lumOff val="50000"/>
                  </a:schemeClr>
                </a:solidFill>
              </a:rPr>
              <a:t> de Git e </a:t>
            </a:r>
            <a:r>
              <a:rPr lang="en-GB" sz="1600" dirty="0" err="1">
                <a:solidFill>
                  <a:schemeClr val="tx1">
                    <a:lumMod val="50000"/>
                    <a:lumOff val="50000"/>
                  </a:schemeClr>
                </a:solidFill>
              </a:rPr>
              <a:t>implemente</a:t>
            </a:r>
            <a:r>
              <a:rPr lang="en-GB" sz="1600" dirty="0">
                <a:solidFill>
                  <a:schemeClr val="tx1">
                    <a:lumMod val="50000"/>
                    <a:lumOff val="50000"/>
                  </a:schemeClr>
                </a:solidFill>
              </a:rPr>
              <a:t> </a:t>
            </a:r>
            <a:r>
              <a:rPr lang="en-GB" sz="1600" dirty="0" err="1">
                <a:solidFill>
                  <a:schemeClr val="tx1">
                    <a:lumMod val="50000"/>
                    <a:lumOff val="50000"/>
                  </a:schemeClr>
                </a:solidFill>
              </a:rPr>
              <a:t>continuamente</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2019014"/>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Obtén</a:t>
            </a:r>
            <a:r>
              <a:rPr lang="en-GB" sz="1600" dirty="0">
                <a:solidFill>
                  <a:schemeClr val="tx1">
                    <a:lumMod val="50000"/>
                    <a:lumOff val="50000"/>
                  </a:schemeClr>
                </a:solidFill>
              </a:rPr>
              <a:t> </a:t>
            </a:r>
            <a:r>
              <a:rPr lang="en-GB" sz="1600" dirty="0" err="1">
                <a:solidFill>
                  <a:schemeClr val="tx1">
                    <a:lumMod val="50000"/>
                    <a:lumOff val="50000"/>
                  </a:schemeClr>
                </a:solidFill>
              </a:rPr>
              <a:t>repositorios</a:t>
            </a:r>
            <a:r>
              <a:rPr lang="en-GB" sz="1600" dirty="0">
                <a:solidFill>
                  <a:schemeClr val="tx1">
                    <a:lumMod val="50000"/>
                    <a:lumOff val="50000"/>
                  </a:schemeClr>
                </a:solidFill>
              </a:rPr>
              <a:t> de Git privados </a:t>
            </a:r>
            <a:r>
              <a:rPr lang="en-GB" sz="1600" dirty="0" err="1">
                <a:solidFill>
                  <a:schemeClr val="tx1">
                    <a:lumMod val="50000"/>
                    <a:lumOff val="50000"/>
                  </a:schemeClr>
                </a:solidFill>
              </a:rPr>
              <a:t>ilimitados</a:t>
            </a:r>
            <a:r>
              <a:rPr lang="en-GB" sz="1600" dirty="0">
                <a:solidFill>
                  <a:schemeClr val="tx1">
                    <a:lumMod val="50000"/>
                    <a:lumOff val="50000"/>
                  </a:schemeClr>
                </a:solidFill>
              </a:rPr>
              <a:t> y </a:t>
            </a:r>
            <a:r>
              <a:rPr lang="en-GB" sz="1600" dirty="0" err="1">
                <a:solidFill>
                  <a:schemeClr val="tx1">
                    <a:lumMod val="50000"/>
                    <a:lumOff val="50000"/>
                  </a:schemeClr>
                </a:solidFill>
              </a:rPr>
              <a:t>alojados</a:t>
            </a:r>
            <a:r>
              <a:rPr lang="en-GB" sz="1600" dirty="0">
                <a:solidFill>
                  <a:schemeClr val="tx1">
                    <a:lumMod val="50000"/>
                    <a:lumOff val="50000"/>
                  </a:schemeClr>
                </a:solidFill>
              </a:rPr>
              <a:t> </a:t>
            </a:r>
            <a:r>
              <a:rPr lang="en-GB" sz="1600" dirty="0" err="1">
                <a:solidFill>
                  <a:schemeClr val="tx1">
                    <a:lumMod val="50000"/>
                    <a:lumOff val="50000"/>
                  </a:schemeClr>
                </a:solidFill>
              </a:rPr>
              <a:t>en</a:t>
            </a:r>
            <a:r>
              <a:rPr lang="en-GB" sz="1600" dirty="0">
                <a:solidFill>
                  <a:schemeClr val="tx1">
                    <a:lumMod val="50000"/>
                    <a:lumOff val="50000"/>
                  </a:schemeClr>
                </a:solidFill>
              </a:rPr>
              <a:t> la </a:t>
            </a:r>
            <a:r>
              <a:rPr lang="en-GB" sz="1600" dirty="0" err="1">
                <a:solidFill>
                  <a:schemeClr val="tx1">
                    <a:lumMod val="50000"/>
                    <a:lumOff val="50000"/>
                  </a:schemeClr>
                </a:solidFill>
              </a:rPr>
              <a:t>nube</a:t>
            </a:r>
            <a:r>
              <a:rPr lang="en-GB" sz="1600" dirty="0">
                <a:solidFill>
                  <a:schemeClr val="tx1">
                    <a:lumMod val="50000"/>
                    <a:lumOff val="50000"/>
                  </a:schemeClr>
                </a:solidFill>
              </a:rPr>
              <a:t> y </a:t>
            </a:r>
            <a:r>
              <a:rPr lang="en-GB" sz="1600" dirty="0" err="1">
                <a:solidFill>
                  <a:schemeClr val="tx1">
                    <a:lumMod val="50000"/>
                    <a:lumOff val="50000"/>
                  </a:schemeClr>
                </a:solidFill>
              </a:rPr>
              <a:t>colabora</a:t>
            </a:r>
            <a:r>
              <a:rPr lang="en-GB" sz="1600" dirty="0">
                <a:solidFill>
                  <a:schemeClr val="tx1">
                    <a:lumMod val="50000"/>
                    <a:lumOff val="50000"/>
                  </a:schemeClr>
                </a:solidFill>
              </a:rPr>
              <a:t> para </a:t>
            </a:r>
            <a:r>
              <a:rPr lang="en-GB" sz="1600" dirty="0" err="1">
                <a:solidFill>
                  <a:schemeClr val="tx1">
                    <a:lumMod val="50000"/>
                    <a:lumOff val="50000"/>
                  </a:schemeClr>
                </a:solidFill>
              </a:rPr>
              <a:t>crear</a:t>
            </a:r>
            <a:r>
              <a:rPr lang="en-GB" sz="1600" dirty="0">
                <a:solidFill>
                  <a:schemeClr val="tx1">
                    <a:lumMod val="50000"/>
                    <a:lumOff val="50000"/>
                  </a:schemeClr>
                </a:solidFill>
              </a:rPr>
              <a:t> un </a:t>
            </a:r>
            <a:r>
              <a:rPr lang="en-GB" sz="1600" dirty="0" err="1">
                <a:solidFill>
                  <a:schemeClr val="tx1">
                    <a:lumMod val="50000"/>
                    <a:lumOff val="50000"/>
                  </a:schemeClr>
                </a:solidFill>
              </a:rPr>
              <a:t>mejor</a:t>
            </a:r>
            <a:r>
              <a:rPr lang="en-GB" sz="1600" dirty="0">
                <a:solidFill>
                  <a:schemeClr val="tx1">
                    <a:lumMod val="50000"/>
                    <a:lumOff val="50000"/>
                  </a:schemeClr>
                </a:solidFill>
              </a:rPr>
              <a:t> </a:t>
            </a:r>
            <a:r>
              <a:rPr lang="en-GB" sz="1600" dirty="0" err="1">
                <a:solidFill>
                  <a:schemeClr val="tx1">
                    <a:lumMod val="50000"/>
                    <a:lumOff val="50000"/>
                  </a:schemeClr>
                </a:solidFill>
              </a:rPr>
              <a:t>código</a:t>
            </a:r>
            <a:r>
              <a:rPr lang="en-GB" sz="1600" dirty="0">
                <a:solidFill>
                  <a:schemeClr val="tx1">
                    <a:lumMod val="50000"/>
                    <a:lumOff val="50000"/>
                  </a:schemeClr>
                </a:solidFill>
              </a:rPr>
              <a:t> con solicitudes de </a:t>
            </a:r>
            <a:r>
              <a:rPr lang="en-GB" sz="1600" dirty="0" err="1">
                <a:solidFill>
                  <a:schemeClr val="tx1">
                    <a:lumMod val="50000"/>
                    <a:lumOff val="50000"/>
                  </a:schemeClr>
                </a:solidFill>
              </a:rPr>
              <a:t>incorporación</a:t>
            </a:r>
            <a:r>
              <a:rPr lang="en-GB" sz="1600" dirty="0">
                <a:solidFill>
                  <a:schemeClr val="tx1">
                    <a:lumMod val="50000"/>
                    <a:lumOff val="50000"/>
                  </a:schemeClr>
                </a:solidFill>
              </a:rPr>
              <a:t> de </a:t>
            </a:r>
            <a:r>
              <a:rPr lang="en-GB" sz="1600" dirty="0" err="1">
                <a:solidFill>
                  <a:schemeClr val="tx1">
                    <a:lumMod val="50000"/>
                    <a:lumOff val="50000"/>
                  </a:schemeClr>
                </a:solidFill>
              </a:rPr>
              <a:t>cambios</a:t>
            </a:r>
            <a:r>
              <a:rPr lang="en-GB" sz="1600" dirty="0">
                <a:solidFill>
                  <a:schemeClr val="tx1">
                    <a:lumMod val="50000"/>
                    <a:lumOff val="50000"/>
                  </a:schemeClr>
                </a:solidFill>
              </a:rPr>
              <a:t> y </a:t>
            </a:r>
            <a:r>
              <a:rPr lang="en-GB" sz="1600" dirty="0" err="1">
                <a:solidFill>
                  <a:schemeClr val="tx1">
                    <a:lumMod val="50000"/>
                    <a:lumOff val="50000"/>
                  </a:schemeClr>
                </a:solidFill>
              </a:rPr>
              <a:t>administración</a:t>
            </a:r>
            <a:r>
              <a:rPr lang="en-GB" sz="1600" dirty="0">
                <a:solidFill>
                  <a:schemeClr val="tx1">
                    <a:lumMod val="50000"/>
                    <a:lumOff val="50000"/>
                  </a:schemeClr>
                </a:solidFill>
              </a:rPr>
              <a:t> </a:t>
            </a:r>
            <a:r>
              <a:rPr lang="en-GB" sz="1600" dirty="0" err="1">
                <a:solidFill>
                  <a:schemeClr val="tx1">
                    <a:lumMod val="50000"/>
                    <a:lumOff val="50000"/>
                  </a:schemeClr>
                </a:solidFill>
              </a:rPr>
              <a:t>avanzada</a:t>
            </a:r>
            <a:r>
              <a:rPr lang="en-GB" sz="1600" dirty="0">
                <a:solidFill>
                  <a:schemeClr val="tx1">
                    <a:lumMod val="50000"/>
                    <a:lumOff val="50000"/>
                  </a:schemeClr>
                </a:solidFill>
              </a:rPr>
              <a:t> de </a:t>
            </a:r>
            <a:r>
              <a:rPr lang="en-GB" sz="1600" dirty="0" err="1">
                <a:solidFill>
                  <a:schemeClr val="tx1">
                    <a:lumMod val="50000"/>
                    <a:lumOff val="50000"/>
                  </a:schemeClr>
                </a:solidFill>
              </a:rPr>
              <a:t>archivos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280351"/>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Pruebe</a:t>
            </a:r>
            <a:r>
              <a:rPr lang="en-GB" sz="1600" dirty="0">
                <a:solidFill>
                  <a:schemeClr val="tx1">
                    <a:lumMod val="50000"/>
                    <a:lumOff val="50000"/>
                  </a:schemeClr>
                </a:solidFill>
              </a:rPr>
              <a:t> y </a:t>
            </a:r>
            <a:r>
              <a:rPr lang="en-GB" sz="1600" dirty="0" err="1">
                <a:solidFill>
                  <a:schemeClr val="tx1">
                    <a:lumMod val="50000"/>
                    <a:lumOff val="50000"/>
                  </a:schemeClr>
                </a:solidFill>
              </a:rPr>
              <a:t>distribuya</a:t>
            </a:r>
            <a:r>
              <a:rPr lang="en-GB" sz="1600" dirty="0">
                <a:solidFill>
                  <a:schemeClr val="tx1">
                    <a:lumMod val="50000"/>
                    <a:lumOff val="50000"/>
                  </a:schemeClr>
                </a:solidFill>
              </a:rPr>
              <a:t> con </a:t>
            </a:r>
            <a:r>
              <a:rPr lang="en-GB" sz="1600" dirty="0" err="1">
                <a:solidFill>
                  <a:schemeClr val="tx1">
                    <a:lumMod val="50000"/>
                    <a:lumOff val="50000"/>
                  </a:schemeClr>
                </a:solidFill>
              </a:rPr>
              <a:t>confianza</a:t>
            </a:r>
            <a:r>
              <a:rPr lang="en-GB" sz="1600" dirty="0">
                <a:solidFill>
                  <a:schemeClr val="tx1">
                    <a:lumMod val="50000"/>
                    <a:lumOff val="50000"/>
                  </a:schemeClr>
                </a:solidFill>
              </a:rPr>
              <a:t> </a:t>
            </a:r>
            <a:r>
              <a:rPr lang="en-GB" sz="1600" dirty="0" err="1">
                <a:solidFill>
                  <a:schemeClr val="tx1">
                    <a:lumMod val="50000"/>
                    <a:lumOff val="50000"/>
                  </a:schemeClr>
                </a:solidFill>
              </a:rPr>
              <a:t>utilizando</a:t>
            </a:r>
            <a:r>
              <a:rPr lang="en-GB" sz="1600" dirty="0">
                <a:solidFill>
                  <a:schemeClr val="tx1">
                    <a:lumMod val="50000"/>
                    <a:lumOff val="50000"/>
                  </a:schemeClr>
                </a:solidFill>
              </a:rPr>
              <a:t> </a:t>
            </a:r>
            <a:r>
              <a:rPr lang="en-GB" sz="1600" dirty="0" err="1">
                <a:solidFill>
                  <a:schemeClr val="tx1">
                    <a:lumMod val="50000"/>
                    <a:lumOff val="50000"/>
                  </a:schemeClr>
                </a:solidFill>
              </a:rPr>
              <a:t>herramientas</a:t>
            </a:r>
            <a:r>
              <a:rPr lang="en-GB" sz="1600" dirty="0">
                <a:solidFill>
                  <a:schemeClr val="tx1">
                    <a:lumMod val="50000"/>
                    <a:lumOff val="50000"/>
                  </a:schemeClr>
                </a:solidFill>
              </a:rPr>
              <a:t> de </a:t>
            </a:r>
            <a:r>
              <a:rPr lang="en-GB" sz="1600" dirty="0" err="1">
                <a:solidFill>
                  <a:schemeClr val="tx1">
                    <a:lumMod val="50000"/>
                    <a:lumOff val="50000"/>
                  </a:schemeClr>
                </a:solidFill>
              </a:rPr>
              <a:t>prueba</a:t>
            </a:r>
            <a:r>
              <a:rPr lang="en-GB" sz="1600" dirty="0">
                <a:solidFill>
                  <a:schemeClr val="tx1">
                    <a:lumMod val="50000"/>
                    <a:lumOff val="50000"/>
                  </a:schemeClr>
                </a:solidFill>
              </a:rPr>
              <a:t> </a:t>
            </a:r>
            <a:r>
              <a:rPr lang="en-GB" sz="1600" dirty="0" err="1">
                <a:solidFill>
                  <a:schemeClr val="tx1">
                    <a:lumMod val="50000"/>
                    <a:lumOff val="50000"/>
                  </a:schemeClr>
                </a:solidFill>
              </a:rPr>
              <a:t>manuales</a:t>
            </a:r>
            <a:r>
              <a:rPr lang="en-GB" sz="1600" dirty="0">
                <a:solidFill>
                  <a:schemeClr val="tx1">
                    <a:lumMod val="50000"/>
                    <a:lumOff val="50000"/>
                  </a:schemeClr>
                </a:solidFill>
              </a:rPr>
              <a:t> y </a:t>
            </a:r>
            <a:r>
              <a:rPr lang="en-GB" sz="1600" dirty="0" err="1">
                <a:solidFill>
                  <a:schemeClr val="tx1">
                    <a:lumMod val="50000"/>
                    <a:lumOff val="50000"/>
                  </a:schemeClr>
                </a:solidFill>
              </a:rPr>
              <a:t>exploratorias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Cree, </a:t>
            </a:r>
            <a:r>
              <a:rPr lang="en-GB" sz="1600" dirty="0" err="1">
                <a:solidFill>
                  <a:schemeClr val="tx1">
                    <a:lumMod val="50000"/>
                    <a:lumOff val="50000"/>
                  </a:schemeClr>
                </a:solidFill>
              </a:rPr>
              <a:t>aloje</a:t>
            </a:r>
            <a:r>
              <a:rPr lang="en-GB" sz="1600" dirty="0">
                <a:solidFill>
                  <a:schemeClr val="tx1">
                    <a:lumMod val="50000"/>
                    <a:lumOff val="50000"/>
                  </a:schemeClr>
                </a:solidFill>
              </a:rPr>
              <a:t> y </a:t>
            </a:r>
            <a:r>
              <a:rPr lang="en-GB" sz="1600" dirty="0" err="1">
                <a:solidFill>
                  <a:schemeClr val="tx1">
                    <a:lumMod val="50000"/>
                    <a:lumOff val="50000"/>
                  </a:schemeClr>
                </a:solidFill>
              </a:rPr>
              <a:t>comparta</a:t>
            </a:r>
            <a:r>
              <a:rPr lang="en-GB" sz="1600" dirty="0">
                <a:solidFill>
                  <a:schemeClr val="tx1">
                    <a:lumMod val="50000"/>
                    <a:lumOff val="50000"/>
                  </a:schemeClr>
                </a:solidFill>
              </a:rPr>
              <a:t> </a:t>
            </a:r>
            <a:r>
              <a:rPr lang="en-GB" sz="1600" dirty="0" err="1">
                <a:solidFill>
                  <a:schemeClr val="tx1">
                    <a:lumMod val="50000"/>
                    <a:lumOff val="50000"/>
                  </a:schemeClr>
                </a:solidFill>
              </a:rPr>
              <a:t>paquetes</a:t>
            </a:r>
            <a:r>
              <a:rPr lang="en-GB" sz="1600" dirty="0">
                <a:solidFill>
                  <a:schemeClr val="tx1">
                    <a:lumMod val="50000"/>
                    <a:lumOff val="50000"/>
                  </a:schemeClr>
                </a:solidFill>
              </a:rPr>
              <a:t> con </a:t>
            </a:r>
            <a:r>
              <a:rPr lang="en-GB" sz="1600" dirty="0" err="1">
                <a:solidFill>
                  <a:schemeClr val="tx1">
                    <a:lumMod val="50000"/>
                    <a:lumOff val="50000"/>
                  </a:schemeClr>
                </a:solidFill>
              </a:rPr>
              <a:t>su</a:t>
            </a:r>
            <a:r>
              <a:rPr lang="en-GB" sz="1600" dirty="0">
                <a:solidFill>
                  <a:schemeClr val="tx1">
                    <a:lumMod val="50000"/>
                    <a:lumOff val="50000"/>
                  </a:schemeClr>
                </a:solidFill>
              </a:rPr>
              <a:t> </a:t>
            </a:r>
            <a:r>
              <a:rPr lang="en-GB" sz="1600" dirty="0" err="1">
                <a:solidFill>
                  <a:schemeClr val="tx1">
                    <a:lumMod val="50000"/>
                    <a:lumOff val="50000"/>
                  </a:schemeClr>
                </a:solidFill>
              </a:rPr>
              <a:t>equipo</a:t>
            </a:r>
            <a:r>
              <a:rPr lang="en-GB" sz="1600" dirty="0">
                <a:solidFill>
                  <a:schemeClr val="tx1">
                    <a:lumMod val="50000"/>
                    <a:lumOff val="50000"/>
                  </a:schemeClr>
                </a:solidFill>
              </a:rPr>
              <a:t>, y </a:t>
            </a:r>
            <a:r>
              <a:rPr lang="en-GB" sz="1600" dirty="0" err="1">
                <a:solidFill>
                  <a:schemeClr val="tx1">
                    <a:lumMod val="50000"/>
                    <a:lumOff val="50000"/>
                  </a:schemeClr>
                </a:solidFill>
              </a:rPr>
              <a:t>agregue</a:t>
            </a:r>
            <a:r>
              <a:rPr lang="en-GB" sz="1600" dirty="0">
                <a:solidFill>
                  <a:schemeClr val="tx1">
                    <a:lumMod val="50000"/>
                    <a:lumOff val="50000"/>
                  </a:schemeClr>
                </a:solidFill>
              </a:rPr>
              <a:t> </a:t>
            </a:r>
            <a:r>
              <a:rPr lang="en-GB" sz="1600" dirty="0" err="1">
                <a:solidFill>
                  <a:schemeClr val="tx1">
                    <a:lumMod val="50000"/>
                    <a:lumOff val="50000"/>
                  </a:schemeClr>
                </a:solidFill>
              </a:rPr>
              <a:t>artefactos</a:t>
            </a:r>
            <a:r>
              <a:rPr lang="en-GB" sz="1600" dirty="0">
                <a:solidFill>
                  <a:schemeClr val="tx1">
                    <a:lumMod val="50000"/>
                    <a:lumOff val="50000"/>
                  </a:schemeClr>
                </a:solidFill>
              </a:rPr>
              <a:t> a sus </a:t>
            </a:r>
            <a:r>
              <a:rPr lang="en-GB" sz="1600" dirty="0" err="1">
                <a:solidFill>
                  <a:schemeClr val="tx1">
                    <a:lumMod val="50000"/>
                    <a:lumOff val="50000"/>
                  </a:schemeClr>
                </a:solidFill>
              </a:rPr>
              <a:t>canalizaciones</a:t>
            </a:r>
            <a:r>
              <a:rPr lang="en-GB" sz="1600" dirty="0">
                <a:solidFill>
                  <a:schemeClr val="tx1">
                    <a:lumMod val="50000"/>
                    <a:lumOff val="50000"/>
                  </a:schemeClr>
                </a:solidFill>
              </a:rPr>
              <a:t> de CI/CD con un solo </a:t>
            </a:r>
            <a:r>
              <a:rPr lang="en-GB" sz="1600" dirty="0" err="1">
                <a:solidFill>
                  <a:schemeClr val="tx1">
                    <a:lumMod val="50000"/>
                    <a:lumOff val="50000"/>
                  </a:schemeClr>
                </a:solidFill>
              </a:rPr>
              <a:t>clic</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A6ED454-07B6-4CF3-BBE4-E9E95F42A420}"/>
              </a:ext>
            </a:extLst>
          </p:cNvPr>
          <p:cNvPicPr>
            <a:picLocks noChangeAspect="1"/>
          </p:cNvPicPr>
          <p:nvPr/>
        </p:nvPicPr>
        <p:blipFill>
          <a:blip r:embed="rId2"/>
          <a:stretch>
            <a:fillRect/>
          </a:stretch>
        </p:blipFill>
        <p:spPr>
          <a:xfrm>
            <a:off x="1255219" y="1236165"/>
            <a:ext cx="9926036" cy="4522194"/>
          </a:xfrm>
          <a:prstGeom prst="rect">
            <a:avLst/>
          </a:prstGeom>
        </p:spPr>
      </p:pic>
      <p:sp>
        <p:nvSpPr>
          <p:cNvPr id="6" name="Title 5">
            <a:extLst>
              <a:ext uri="{FF2B5EF4-FFF2-40B4-BE49-F238E27FC236}">
                <a16:creationId xmlns:a16="http://schemas.microsoft.com/office/drawing/2014/main" id="{FF85B6F5-EC23-9DBC-F3A3-4B64247F0976}"/>
              </a:ext>
            </a:extLst>
          </p:cNvPr>
          <p:cNvSpPr txBox="1">
            <a:spLocks/>
          </p:cNvSpPr>
          <p:nvPr/>
        </p:nvSpPr>
        <p:spPr>
          <a:xfrm>
            <a:off x="434975" y="227014"/>
            <a:ext cx="11563350"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un nuevo </a:t>
            </a:r>
            <a:r>
              <a:rPr lang="en-GB" dirty="0" err="1">
                <a:solidFill>
                  <a:srgbClr val="0078D7"/>
                </a:solidFill>
                <a:latin typeface="Segoe UI Semibold"/>
              </a:rPr>
              <a:t>proyecto</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7610990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1925F31-B958-6234-BE7F-7CB62C37D844}"/>
              </a:ext>
            </a:extLst>
          </p:cNvPr>
          <p:cNvPicPr>
            <a:picLocks noChangeAspect="1"/>
          </p:cNvPicPr>
          <p:nvPr/>
        </p:nvPicPr>
        <p:blipFill>
          <a:blip r:embed="rId2"/>
          <a:stretch>
            <a:fillRect/>
          </a:stretch>
        </p:blipFill>
        <p:spPr>
          <a:xfrm>
            <a:off x="1932885" y="1356490"/>
            <a:ext cx="8827880" cy="5194111"/>
          </a:xfrm>
          <a:prstGeom prst="rect">
            <a:avLst/>
          </a:prstGeom>
        </p:spPr>
      </p:pic>
      <p:sp>
        <p:nvSpPr>
          <p:cNvPr id="6" name="Title 5">
            <a:extLst>
              <a:ext uri="{FF2B5EF4-FFF2-40B4-BE49-F238E27FC236}">
                <a16:creationId xmlns:a16="http://schemas.microsoft.com/office/drawing/2014/main" id="{FF85B6F5-EC23-9DBC-F3A3-4B64247F0976}"/>
              </a:ext>
            </a:extLst>
          </p:cNvPr>
          <p:cNvSpPr txBox="1">
            <a:spLocks/>
          </p:cNvSpPr>
          <p:nvPr/>
        </p:nvSpPr>
        <p:spPr>
          <a:xfrm>
            <a:off x="434975" y="227014"/>
            <a:ext cx="11563350"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Cambiar</a:t>
            </a:r>
            <a:r>
              <a:rPr lang="en-GB" dirty="0">
                <a:solidFill>
                  <a:srgbClr val="0078D7"/>
                </a:solidFill>
                <a:latin typeface="Segoe UI Semibold"/>
              </a:rPr>
              <a:t> </a:t>
            </a:r>
            <a:r>
              <a:rPr lang="en-GB" dirty="0" err="1">
                <a:solidFill>
                  <a:srgbClr val="0078D7"/>
                </a:solidFill>
                <a:latin typeface="Segoe UI Semibold"/>
              </a:rPr>
              <a:t>políticas</a:t>
            </a:r>
            <a:r>
              <a:rPr lang="en-GB" dirty="0">
                <a:solidFill>
                  <a:srgbClr val="0078D7"/>
                </a:solidFill>
                <a:latin typeface="Segoe UI Semibold"/>
              </a:rPr>
              <a:t> de la </a:t>
            </a:r>
            <a:r>
              <a:rPr lang="en-GB" dirty="0" err="1">
                <a:solidFill>
                  <a:srgbClr val="0078D7"/>
                </a:solidFill>
                <a:latin typeface="Segoe UI Semibold"/>
              </a:rPr>
              <a:t>Organización</a:t>
            </a:r>
            <a:r>
              <a:rPr lang="en-GB" dirty="0">
                <a:solidFill>
                  <a:srgbClr val="0078D7"/>
                </a:solidFill>
                <a:latin typeface="Segoe UI Semibold"/>
              </a:rPr>
              <a:t> para </a:t>
            </a:r>
            <a:r>
              <a:rPr lang="en-GB" dirty="0" err="1">
                <a:solidFill>
                  <a:srgbClr val="0078D7"/>
                </a:solidFill>
                <a:latin typeface="Segoe UI Semibold"/>
              </a:rPr>
              <a:t>proyectos</a:t>
            </a:r>
            <a:r>
              <a:rPr lang="en-GB" dirty="0">
                <a:solidFill>
                  <a:srgbClr val="0078D7"/>
                </a:solidFill>
                <a:latin typeface="Segoe UI Semibold"/>
              </a:rPr>
              <a:t> </a:t>
            </a:r>
            <a:r>
              <a:rPr lang="en-GB" dirty="0" err="1">
                <a:solidFill>
                  <a:srgbClr val="0078D7"/>
                </a:solidFill>
                <a:latin typeface="Segoe UI Semibold"/>
              </a:rPr>
              <a:t>públicos</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9284464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813B8D8-8E68-EC8C-17BD-64E78143AC25}"/>
              </a:ext>
            </a:extLst>
          </p:cNvPr>
          <p:cNvPicPr>
            <a:picLocks noChangeAspect="1"/>
          </p:cNvPicPr>
          <p:nvPr/>
        </p:nvPicPr>
        <p:blipFill>
          <a:blip r:embed="rId3"/>
          <a:stretch>
            <a:fillRect/>
          </a:stretch>
        </p:blipFill>
        <p:spPr>
          <a:xfrm>
            <a:off x="2332037" y="1198651"/>
            <a:ext cx="7772400" cy="5524875"/>
          </a:xfrm>
          <a:prstGeom prst="rect">
            <a:avLst/>
          </a:prstGeom>
        </p:spPr>
      </p:pic>
      <p:sp>
        <p:nvSpPr>
          <p:cNvPr id="2" name="Title 5">
            <a:extLst>
              <a:ext uri="{FF2B5EF4-FFF2-40B4-BE49-F238E27FC236}">
                <a16:creationId xmlns:a16="http://schemas.microsoft.com/office/drawing/2014/main" id="{1DBF3A9D-1AA1-866C-A1C7-8A8E74958367}"/>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un nuevo Proyecto </a:t>
            </a:r>
            <a:r>
              <a:rPr lang="en-GB" dirty="0" err="1">
                <a:solidFill>
                  <a:srgbClr val="0078D7"/>
                </a:solidFill>
                <a:latin typeface="Segoe UI Semibold"/>
              </a:rPr>
              <a:t>público</a:t>
            </a:r>
            <a:r>
              <a:rPr lang="en-GB" dirty="0">
                <a:solidFill>
                  <a:srgbClr val="0078D7"/>
                </a:solidFill>
                <a:latin typeface="Segoe UI Semibold"/>
              </a:rPr>
              <a:t> Sample01 con </a:t>
            </a:r>
            <a:r>
              <a:rPr lang="en-GB" dirty="0" err="1">
                <a:solidFill>
                  <a:srgbClr val="0078D7"/>
                </a:solidFill>
                <a:latin typeface="Segoe UI Semibold"/>
              </a:rPr>
              <a:t>proceso</a:t>
            </a:r>
            <a:r>
              <a:rPr lang="en-GB" dirty="0">
                <a:solidFill>
                  <a:srgbClr val="0078D7"/>
                </a:solidFill>
                <a:latin typeface="Segoe UI Semibold"/>
              </a:rPr>
              <a:t> Basic</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8083140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A646E3-70DA-4E7A-A504-6B7005715411}"/>
              </a:ext>
            </a:extLst>
          </p:cNvPr>
          <p:cNvPicPr>
            <a:picLocks noChangeAspect="1"/>
          </p:cNvPicPr>
          <p:nvPr/>
        </p:nvPicPr>
        <p:blipFill>
          <a:blip r:embed="rId3"/>
          <a:stretch>
            <a:fillRect/>
          </a:stretch>
        </p:blipFill>
        <p:spPr>
          <a:xfrm>
            <a:off x="1798464" y="1192813"/>
            <a:ext cx="8325771" cy="5574698"/>
          </a:xfrm>
          <a:prstGeom prst="rect">
            <a:avLst/>
          </a:prstGeom>
        </p:spPr>
      </p:pic>
      <p:sp>
        <p:nvSpPr>
          <p:cNvPr id="6" name="Title 5">
            <a:extLst>
              <a:ext uri="{FF2B5EF4-FFF2-40B4-BE49-F238E27FC236}">
                <a16:creationId xmlns:a16="http://schemas.microsoft.com/office/drawing/2014/main" id="{F1D070D9-F6B9-8B6B-35F4-FA9DFE085598}"/>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Inicializar</a:t>
            </a:r>
            <a:r>
              <a:rPr lang="en-GB" dirty="0">
                <a:solidFill>
                  <a:srgbClr val="0078D7"/>
                </a:solidFill>
                <a:latin typeface="Segoe UI Semibold"/>
              </a:rPr>
              <a:t> un repo </a:t>
            </a:r>
            <a:r>
              <a:rPr lang="en-GB" dirty="0" err="1">
                <a:solidFill>
                  <a:srgbClr val="0078D7"/>
                </a:solidFill>
                <a:latin typeface="Segoe UI Semibold"/>
              </a:rPr>
              <a:t>vacío</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7" name="Rectángulo 6">
            <a:extLst>
              <a:ext uri="{FF2B5EF4-FFF2-40B4-BE49-F238E27FC236}">
                <a16:creationId xmlns:a16="http://schemas.microsoft.com/office/drawing/2014/main" id="{AD096138-EC71-CF56-EDF6-7E84EF211666}"/>
              </a:ext>
            </a:extLst>
          </p:cNvPr>
          <p:cNvSpPr/>
          <p:nvPr/>
        </p:nvSpPr>
        <p:spPr bwMode="auto">
          <a:xfrm>
            <a:off x="5791200" y="5380383"/>
            <a:ext cx="755374" cy="503582"/>
          </a:xfrm>
          <a:prstGeom prst="rect">
            <a:avLst/>
          </a:prstGeom>
          <a:noFill/>
          <a:ln w="63500" cmpd="sng">
            <a:solidFill>
              <a:srgbClr val="C00000"/>
            </a:solid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465217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813B8D8-8E68-EC8C-17BD-64E78143AC25}"/>
              </a:ext>
            </a:extLst>
          </p:cNvPr>
          <p:cNvPicPr>
            <a:picLocks noChangeAspect="1"/>
          </p:cNvPicPr>
          <p:nvPr/>
        </p:nvPicPr>
        <p:blipFill>
          <a:blip r:embed="rId3"/>
          <a:stretch>
            <a:fillRect/>
          </a:stretch>
        </p:blipFill>
        <p:spPr>
          <a:xfrm>
            <a:off x="2332037" y="1198651"/>
            <a:ext cx="7772400" cy="5524875"/>
          </a:xfrm>
          <a:prstGeom prst="rect">
            <a:avLst/>
          </a:prstGeom>
        </p:spPr>
      </p:pic>
      <p:sp>
        <p:nvSpPr>
          <p:cNvPr id="2" name="Title 5">
            <a:extLst>
              <a:ext uri="{FF2B5EF4-FFF2-40B4-BE49-F238E27FC236}">
                <a16:creationId xmlns:a16="http://schemas.microsoft.com/office/drawing/2014/main" id="{1DBF3A9D-1AA1-866C-A1C7-8A8E74958367}"/>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un nuevo Proyecto </a:t>
            </a:r>
            <a:r>
              <a:rPr lang="en-GB" dirty="0" err="1">
                <a:solidFill>
                  <a:srgbClr val="0078D7"/>
                </a:solidFill>
                <a:latin typeface="Segoe UI Semibold"/>
              </a:rPr>
              <a:t>público</a:t>
            </a:r>
            <a:r>
              <a:rPr lang="en-GB" dirty="0">
                <a:solidFill>
                  <a:srgbClr val="0078D7"/>
                </a:solidFill>
                <a:latin typeface="Segoe UI Semibold"/>
              </a:rPr>
              <a:t> Sample02 con </a:t>
            </a:r>
            <a:r>
              <a:rPr lang="en-GB" dirty="0" err="1">
                <a:solidFill>
                  <a:srgbClr val="0078D7"/>
                </a:solidFill>
                <a:latin typeface="Segoe UI Semibold"/>
              </a:rPr>
              <a:t>proceso</a:t>
            </a:r>
            <a:r>
              <a:rPr lang="en-GB" dirty="0">
                <a:solidFill>
                  <a:srgbClr val="0078D7"/>
                </a:solidFill>
                <a:latin typeface="Segoe UI Semibold"/>
              </a:rPr>
              <a:t> Basic</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4506283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EE3F2E-0C98-CB6A-BA4F-94F34D490B5B}"/>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Importar</a:t>
            </a:r>
            <a:r>
              <a:rPr lang="en-GB" dirty="0">
                <a:solidFill>
                  <a:srgbClr val="0078D7"/>
                </a:solidFill>
                <a:latin typeface="Segoe UI Semibold"/>
              </a:rPr>
              <a:t> un repo </a:t>
            </a:r>
            <a:r>
              <a:rPr lang="en-GB" dirty="0" err="1">
                <a:solidFill>
                  <a:srgbClr val="0078D7"/>
                </a:solidFill>
                <a:latin typeface="Segoe UI Semibold"/>
              </a:rPr>
              <a:t>desde</a:t>
            </a:r>
            <a:r>
              <a:rPr lang="en-GB" dirty="0">
                <a:solidFill>
                  <a:srgbClr val="0078D7"/>
                </a:solidFill>
                <a:latin typeface="Segoe UI Semibold"/>
              </a:rPr>
              <a:t> GitHub</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9" name="CuadroTexto 8">
            <a:extLst>
              <a:ext uri="{FF2B5EF4-FFF2-40B4-BE49-F238E27FC236}">
                <a16:creationId xmlns:a16="http://schemas.microsoft.com/office/drawing/2014/main" id="{A9093C89-90F6-90F7-E679-B9577BFF5F15}"/>
              </a:ext>
            </a:extLst>
          </p:cNvPr>
          <p:cNvSpPr txBox="1"/>
          <p:nvPr/>
        </p:nvSpPr>
        <p:spPr>
          <a:xfrm>
            <a:off x="327991" y="1093524"/>
            <a:ext cx="6937512" cy="374846"/>
          </a:xfrm>
          <a:prstGeom prst="rect">
            <a:avLst/>
          </a:prstGeom>
          <a:noFill/>
        </p:spPr>
        <p:txBody>
          <a:bodyPr wrap="square">
            <a:spAutoFit/>
          </a:bodyPr>
          <a:lstStyle/>
          <a:p>
            <a:r>
              <a:rPr lang="es-AR" dirty="0">
                <a:solidFill>
                  <a:schemeClr val="bg1"/>
                </a:solidFill>
              </a:rPr>
              <a:t>https://</a:t>
            </a:r>
            <a:r>
              <a:rPr lang="es-AR" dirty="0" err="1">
                <a:solidFill>
                  <a:schemeClr val="bg1"/>
                </a:solidFill>
              </a:rPr>
              <a:t>github.com</a:t>
            </a:r>
            <a:r>
              <a:rPr lang="es-AR" dirty="0">
                <a:solidFill>
                  <a:schemeClr val="bg1"/>
                </a:solidFill>
              </a:rPr>
              <a:t>/ingsoft3ucc/</a:t>
            </a:r>
            <a:r>
              <a:rPr lang="es-AR" dirty="0" err="1">
                <a:solidFill>
                  <a:schemeClr val="bg1"/>
                </a:solidFill>
              </a:rPr>
              <a:t>SimpleWebAPI.git</a:t>
            </a:r>
            <a:endParaRPr lang="es-AR" dirty="0">
              <a:solidFill>
                <a:schemeClr val="bg1"/>
              </a:solidFill>
            </a:endParaRPr>
          </a:p>
        </p:txBody>
      </p:sp>
      <p:pic>
        <p:nvPicPr>
          <p:cNvPr id="12" name="Imagen 11">
            <a:extLst>
              <a:ext uri="{FF2B5EF4-FFF2-40B4-BE49-F238E27FC236}">
                <a16:creationId xmlns:a16="http://schemas.microsoft.com/office/drawing/2014/main" id="{E16A1178-59C5-C403-A8C6-F992BE40B641}"/>
              </a:ext>
            </a:extLst>
          </p:cNvPr>
          <p:cNvPicPr>
            <a:picLocks noChangeAspect="1"/>
          </p:cNvPicPr>
          <p:nvPr/>
        </p:nvPicPr>
        <p:blipFill>
          <a:blip r:embed="rId3"/>
          <a:stretch>
            <a:fillRect/>
          </a:stretch>
        </p:blipFill>
        <p:spPr>
          <a:xfrm>
            <a:off x="1099585" y="1717536"/>
            <a:ext cx="9848192" cy="4577245"/>
          </a:xfrm>
          <a:prstGeom prst="rect">
            <a:avLst/>
          </a:prstGeom>
        </p:spPr>
      </p:pic>
      <p:sp>
        <p:nvSpPr>
          <p:cNvPr id="7" name="Rectángulo 6">
            <a:extLst>
              <a:ext uri="{FF2B5EF4-FFF2-40B4-BE49-F238E27FC236}">
                <a16:creationId xmlns:a16="http://schemas.microsoft.com/office/drawing/2014/main" id="{57797B0A-C010-75AF-EBD2-0F27CAB39127}"/>
              </a:ext>
            </a:extLst>
          </p:cNvPr>
          <p:cNvSpPr/>
          <p:nvPr/>
        </p:nvSpPr>
        <p:spPr bwMode="auto">
          <a:xfrm>
            <a:off x="1488698" y="5038450"/>
            <a:ext cx="671406" cy="447603"/>
          </a:xfrm>
          <a:prstGeom prst="rect">
            <a:avLst/>
          </a:prstGeom>
          <a:noFill/>
          <a:ln w="63500" cmpd="sng">
            <a:solidFill>
              <a:srgbClr val="C00000"/>
            </a:solid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196127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96DEE49-0B4B-638C-69FA-9822CA208629}"/>
              </a:ext>
            </a:extLst>
          </p:cNvPr>
          <p:cNvPicPr>
            <a:picLocks noChangeAspect="1"/>
          </p:cNvPicPr>
          <p:nvPr/>
        </p:nvPicPr>
        <p:blipFill>
          <a:blip r:embed="rId3"/>
          <a:stretch>
            <a:fillRect/>
          </a:stretch>
        </p:blipFill>
        <p:spPr>
          <a:xfrm>
            <a:off x="434974" y="1516261"/>
            <a:ext cx="11754541" cy="2923217"/>
          </a:xfrm>
          <a:prstGeom prst="rect">
            <a:avLst/>
          </a:prstGeom>
        </p:spPr>
      </p:pic>
      <p:sp>
        <p:nvSpPr>
          <p:cNvPr id="4" name="Title 5">
            <a:extLst>
              <a:ext uri="{FF2B5EF4-FFF2-40B4-BE49-F238E27FC236}">
                <a16:creationId xmlns:a16="http://schemas.microsoft.com/office/drawing/2014/main" id="{DE8BE077-095F-6D8D-958B-923FA7BEFF54}"/>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Cambiar</a:t>
            </a:r>
            <a:r>
              <a:rPr lang="en-GB" dirty="0">
                <a:solidFill>
                  <a:srgbClr val="0078D7"/>
                </a:solidFill>
                <a:latin typeface="Segoe UI Semibold"/>
              </a:rPr>
              <a:t> </a:t>
            </a:r>
            <a:r>
              <a:rPr lang="en-GB" dirty="0" err="1">
                <a:solidFill>
                  <a:srgbClr val="0078D7"/>
                </a:solidFill>
                <a:latin typeface="Segoe UI Semibold"/>
              </a:rPr>
              <a:t>tipo</a:t>
            </a:r>
            <a:r>
              <a:rPr lang="en-GB" dirty="0">
                <a:solidFill>
                  <a:srgbClr val="0078D7"/>
                </a:solidFill>
                <a:latin typeface="Segoe UI Semibold"/>
              </a:rPr>
              <a:t> de </a:t>
            </a:r>
            <a:r>
              <a:rPr lang="en-GB" dirty="0" err="1">
                <a:solidFill>
                  <a:srgbClr val="0078D7"/>
                </a:solidFill>
                <a:latin typeface="Segoe UI Semibold"/>
              </a:rPr>
              <a:t>Proceso</a:t>
            </a:r>
            <a:r>
              <a:rPr lang="en-GB" dirty="0">
                <a:solidFill>
                  <a:srgbClr val="0078D7"/>
                </a:solidFill>
                <a:latin typeface="Segoe UI Semibold"/>
              </a:rPr>
              <a:t> al Proyecto Sample02</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6191939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13F72C6-6EBC-308F-98AC-2D99F703A8F3}"/>
              </a:ext>
            </a:extLst>
          </p:cNvPr>
          <p:cNvPicPr>
            <a:picLocks noChangeAspect="1"/>
          </p:cNvPicPr>
          <p:nvPr/>
        </p:nvPicPr>
        <p:blipFill>
          <a:blip r:embed="rId3"/>
          <a:stretch>
            <a:fillRect/>
          </a:stretch>
        </p:blipFill>
        <p:spPr>
          <a:xfrm>
            <a:off x="2106748" y="1261836"/>
            <a:ext cx="7772400" cy="4778532"/>
          </a:xfrm>
          <a:prstGeom prst="rect">
            <a:avLst/>
          </a:prstGeom>
        </p:spPr>
      </p:pic>
      <p:sp>
        <p:nvSpPr>
          <p:cNvPr id="4" name="Title 5">
            <a:extLst>
              <a:ext uri="{FF2B5EF4-FFF2-40B4-BE49-F238E27FC236}">
                <a16:creationId xmlns:a16="http://schemas.microsoft.com/office/drawing/2014/main" id="{A8A9D34C-A307-D415-9028-2175D54EA1B6}"/>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Sprints</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6556801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8A9D34C-A307-D415-9028-2175D54EA1B6}"/>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a:t>
            </a:r>
            <a:r>
              <a:rPr lang="en-GB" dirty="0" err="1">
                <a:solidFill>
                  <a:srgbClr val="0078D7"/>
                </a:solidFill>
                <a:latin typeface="Segoe UI Semibold"/>
              </a:rPr>
              <a:t>distintos</a:t>
            </a:r>
            <a:r>
              <a:rPr lang="en-GB" dirty="0">
                <a:solidFill>
                  <a:srgbClr val="0078D7"/>
                </a:solidFill>
                <a:latin typeface="Segoe UI Semibold"/>
              </a:rPr>
              <a:t> </a:t>
            </a:r>
            <a:r>
              <a:rPr lang="en-GB" dirty="0" err="1">
                <a:solidFill>
                  <a:srgbClr val="0078D7"/>
                </a:solidFill>
                <a:latin typeface="Segoe UI Semibold"/>
              </a:rPr>
              <a:t>tipos</a:t>
            </a:r>
            <a:r>
              <a:rPr lang="en-GB" dirty="0">
                <a:solidFill>
                  <a:srgbClr val="0078D7"/>
                </a:solidFill>
                <a:latin typeface="Segoe UI Semibold"/>
              </a:rPr>
              <a:t> de </a:t>
            </a:r>
            <a:r>
              <a:rPr lang="en-GB" dirty="0" err="1">
                <a:solidFill>
                  <a:srgbClr val="0078D7"/>
                </a:solidFill>
                <a:latin typeface="Segoe UI Semibold"/>
              </a:rPr>
              <a:t>WorkItems</a:t>
            </a:r>
            <a:endParaRPr lang="en-GB" dirty="0">
              <a:solidFill>
                <a:srgbClr val="0078D7"/>
              </a:solidFill>
              <a:latin typeface="Segoe UI Semibold"/>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3" name="Imagen 2">
            <a:extLst>
              <a:ext uri="{FF2B5EF4-FFF2-40B4-BE49-F238E27FC236}">
                <a16:creationId xmlns:a16="http://schemas.microsoft.com/office/drawing/2014/main" id="{C03C9C02-424C-068D-E6BD-2505D55982EB}"/>
              </a:ext>
            </a:extLst>
          </p:cNvPr>
          <p:cNvPicPr>
            <a:picLocks noChangeAspect="1"/>
          </p:cNvPicPr>
          <p:nvPr/>
        </p:nvPicPr>
        <p:blipFill>
          <a:blip r:embed="rId3"/>
          <a:stretch>
            <a:fillRect/>
          </a:stretch>
        </p:blipFill>
        <p:spPr>
          <a:xfrm>
            <a:off x="1580487" y="1238115"/>
            <a:ext cx="9275500" cy="4518293"/>
          </a:xfrm>
          <a:prstGeom prst="rect">
            <a:avLst/>
          </a:prstGeom>
        </p:spPr>
      </p:pic>
    </p:spTree>
    <p:extLst>
      <p:ext uri="{BB962C8B-B14F-4D97-AF65-F5344CB8AC3E}">
        <p14:creationId xmlns:p14="http://schemas.microsoft.com/office/powerpoint/2010/main" val="13788618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778E55A-33B9-3178-0856-EF6475EAE354}"/>
              </a:ext>
            </a:extLst>
          </p:cNvPr>
          <p:cNvPicPr>
            <a:picLocks noChangeAspect="1"/>
          </p:cNvPicPr>
          <p:nvPr/>
        </p:nvPicPr>
        <p:blipFill>
          <a:blip r:embed="rId3"/>
          <a:stretch>
            <a:fillRect/>
          </a:stretch>
        </p:blipFill>
        <p:spPr>
          <a:xfrm>
            <a:off x="896636" y="1732964"/>
            <a:ext cx="10846951" cy="3925713"/>
          </a:xfrm>
          <a:prstGeom prst="rect">
            <a:avLst/>
          </a:prstGeom>
        </p:spPr>
      </p:pic>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un Pipeline</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7060068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a:t>Una solución integral para organizaciones que buscan una cadena de herramientas de nivel empresarial</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a:solidFill>
                  <a:schemeClr val="tx1">
                    <a:lumMod val="65000"/>
                    <a:lumOff val="35000"/>
                  </a:schemeClr>
                </a:solidFill>
              </a:rPr>
              <a:t>Totalmente integrado con trazabilidad de extremo a extremo</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a:solidFill>
                  <a:schemeClr val="tx1">
                    <a:lumMod val="65000"/>
                    <a:lumOff val="35000"/>
                  </a:schemeClr>
                </a:solidFill>
              </a:rPr>
              <a:t>Mejor juntos</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Escalable a cualquier equipo y tamaño de proyecto</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Alta disponibilidad, multirregión, nube híbrida y local</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Apoyo al cliente</a:t>
            </a: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Administración y control de acceso coherentes</a:t>
            </a: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Solicitar</a:t>
            </a:r>
            <a:r>
              <a:rPr lang="en-GB" dirty="0">
                <a:solidFill>
                  <a:srgbClr val="0078D7"/>
                </a:solidFill>
                <a:latin typeface="Segoe UI Semibold"/>
              </a:rPr>
              <a:t> </a:t>
            </a:r>
            <a:r>
              <a:rPr lang="en-GB" dirty="0" err="1">
                <a:solidFill>
                  <a:srgbClr val="0078D7"/>
                </a:solidFill>
                <a:latin typeface="Segoe UI Semibold"/>
              </a:rPr>
              <a:t>Acceso</a:t>
            </a:r>
            <a:r>
              <a:rPr lang="en-GB" dirty="0">
                <a:solidFill>
                  <a:srgbClr val="0078D7"/>
                </a:solidFill>
                <a:latin typeface="Segoe UI Semibold"/>
              </a:rPr>
              <a:t> a MS para la </a:t>
            </a:r>
            <a:r>
              <a:rPr lang="en-GB" dirty="0" err="1">
                <a:solidFill>
                  <a:srgbClr val="0078D7"/>
                </a:solidFill>
                <a:latin typeface="Segoe UI Semibold"/>
              </a:rPr>
              <a:t>ejecución</a:t>
            </a:r>
            <a:r>
              <a:rPr lang="en-GB" dirty="0">
                <a:solidFill>
                  <a:srgbClr val="0078D7"/>
                </a:solidFill>
                <a:latin typeface="Segoe UI Semibold"/>
              </a:rPr>
              <a:t> de pipelines</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2" name="Imagen 1">
            <a:extLst>
              <a:ext uri="{FF2B5EF4-FFF2-40B4-BE49-F238E27FC236}">
                <a16:creationId xmlns:a16="http://schemas.microsoft.com/office/drawing/2014/main" id="{477E02CD-6E10-B4E3-81E6-A2357EB1305E}"/>
              </a:ext>
            </a:extLst>
          </p:cNvPr>
          <p:cNvPicPr>
            <a:picLocks noChangeAspect="1"/>
          </p:cNvPicPr>
          <p:nvPr/>
        </p:nvPicPr>
        <p:blipFill>
          <a:blip r:embed="rId3"/>
          <a:stretch>
            <a:fillRect/>
          </a:stretch>
        </p:blipFill>
        <p:spPr>
          <a:xfrm>
            <a:off x="2332037" y="1629217"/>
            <a:ext cx="7772400" cy="3736089"/>
          </a:xfrm>
          <a:prstGeom prst="rect">
            <a:avLst/>
          </a:prstGeom>
        </p:spPr>
      </p:pic>
    </p:spTree>
    <p:extLst>
      <p:ext uri="{BB962C8B-B14F-4D97-AF65-F5344CB8AC3E}">
        <p14:creationId xmlns:p14="http://schemas.microsoft.com/office/powerpoint/2010/main" val="1081226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Alojamiento</a:t>
            </a:r>
            <a:r>
              <a:rPr lang="en-GB" sz="1800" dirty="0">
                <a:solidFill>
                  <a:schemeClr val="tx1">
                    <a:lumMod val="65000"/>
                    <a:lumOff val="35000"/>
                  </a:schemeClr>
                </a:solidFill>
              </a:rPr>
              <a:t> de </a:t>
            </a:r>
            <a:r>
              <a:rPr lang="en-GB" sz="1800" dirty="0" err="1">
                <a:solidFill>
                  <a:schemeClr val="tx1">
                    <a:lumMod val="65000"/>
                    <a:lumOff val="35000"/>
                  </a:schemeClr>
                </a:solidFill>
              </a:rPr>
              <a:t>repositorios</a:t>
            </a:r>
            <a:r>
              <a:rPr lang="en-GB" sz="1800" dirty="0">
                <a:solidFill>
                  <a:schemeClr val="tx1">
                    <a:lumMod val="65000"/>
                    <a:lumOff val="35000"/>
                  </a:schemeClr>
                </a:solidFill>
              </a:rPr>
              <a:t> de Git privado </a:t>
            </a:r>
            <a:r>
              <a:rPr lang="en-GB" sz="1800" dirty="0" err="1">
                <a:solidFill>
                  <a:schemeClr val="tx1">
                    <a:lumMod val="65000"/>
                    <a:lumOff val="35000"/>
                  </a:schemeClr>
                </a:solidFill>
              </a:rPr>
              <a:t>ilimitado</a:t>
            </a:r>
            <a:r>
              <a:rPr lang="en-GB" sz="1800" dirty="0">
                <a:solidFill>
                  <a:schemeClr val="tx1">
                    <a:lumMod val="65000"/>
                    <a:lumOff val="35000"/>
                  </a:schemeClr>
                </a:solidFill>
              </a:rPr>
              <a:t> y </a:t>
            </a:r>
            <a:r>
              <a:rPr lang="en-GB" sz="1800" dirty="0" err="1">
                <a:solidFill>
                  <a:schemeClr val="tx1">
                    <a:lumMod val="65000"/>
                    <a:lumOff val="35000"/>
                  </a:schemeClr>
                </a:solidFill>
              </a:rPr>
              <a:t>soporte</a:t>
            </a:r>
            <a:r>
              <a:rPr lang="en-GB" sz="1800" dirty="0">
                <a:solidFill>
                  <a:schemeClr val="tx1">
                    <a:lumMod val="65000"/>
                    <a:lumOff val="35000"/>
                  </a:schemeClr>
                </a:solidFill>
              </a:rPr>
              <a:t> para TFVC que </a:t>
            </a:r>
            <a:r>
              <a:rPr lang="en-GB" sz="1800" dirty="0" err="1">
                <a:solidFill>
                  <a:schemeClr val="tx1">
                    <a:lumMod val="65000"/>
                    <a:lumOff val="35000"/>
                  </a:schemeClr>
                </a:solidFill>
              </a:rPr>
              <a:t>pasa</a:t>
            </a:r>
            <a:r>
              <a:rPr lang="en-GB" sz="1800" dirty="0">
                <a:solidFill>
                  <a:schemeClr val="tx1">
                    <a:lumMod val="65000"/>
                    <a:lumOff val="35000"/>
                  </a:schemeClr>
                </a:solidFill>
              </a:rPr>
              <a:t> de ser un </a:t>
            </a:r>
            <a:r>
              <a:rPr lang="en-GB" sz="1800" dirty="0" err="1">
                <a:solidFill>
                  <a:schemeClr val="tx1">
                    <a:lumMod val="65000"/>
                    <a:lumOff val="35000"/>
                  </a:schemeClr>
                </a:solidFill>
              </a:rPr>
              <a:t>proyecto</a:t>
            </a:r>
            <a:r>
              <a:rPr lang="en-GB" sz="1800" dirty="0">
                <a:solidFill>
                  <a:schemeClr val="tx1">
                    <a:lumMod val="65000"/>
                    <a:lumOff val="35000"/>
                  </a:schemeClr>
                </a:solidFill>
              </a:rPr>
              <a:t> de </a:t>
            </a:r>
            <a:r>
              <a:rPr lang="en-GB" sz="1800" dirty="0" err="1">
                <a:solidFill>
                  <a:schemeClr val="tx1">
                    <a:lumMod val="65000"/>
                    <a:lumOff val="35000"/>
                  </a:schemeClr>
                </a:solidFill>
              </a:rPr>
              <a:t>pasatiempo</a:t>
            </a:r>
            <a:r>
              <a:rPr lang="en-GB" sz="1800" dirty="0">
                <a:solidFill>
                  <a:schemeClr val="tx1">
                    <a:lumMod val="65000"/>
                    <a:lumOff val="35000"/>
                  </a:schemeClr>
                </a:solidFill>
              </a:rPr>
              <a:t> a </a:t>
            </a:r>
            <a:r>
              <a:rPr lang="en-GB" sz="1800" dirty="0" err="1">
                <a:solidFill>
                  <a:schemeClr val="tx1">
                    <a:lumMod val="65000"/>
                    <a:lumOff val="35000"/>
                  </a:schemeClr>
                </a:solidFill>
              </a:rPr>
              <a:t>los</a:t>
            </a:r>
            <a:r>
              <a:rPr lang="en-GB" sz="1800" dirty="0">
                <a:solidFill>
                  <a:schemeClr val="tx1">
                    <a:lumMod val="65000"/>
                    <a:lumOff val="35000"/>
                  </a:schemeClr>
                </a:solidFill>
              </a:rPr>
              <a:t> </a:t>
            </a:r>
            <a:r>
              <a:rPr lang="en-GB" sz="1800" dirty="0" err="1">
                <a:solidFill>
                  <a:schemeClr val="tx1">
                    <a:lumMod val="65000"/>
                    <a:lumOff val="35000"/>
                  </a:schemeClr>
                </a:solidFill>
              </a:rPr>
              <a:t>repositorios</a:t>
            </a:r>
            <a:r>
              <a:rPr lang="en-GB" sz="1800" dirty="0">
                <a:solidFill>
                  <a:schemeClr val="tx1">
                    <a:lumMod val="65000"/>
                    <a:lumOff val="35000"/>
                  </a:schemeClr>
                </a:solidFill>
              </a:rPr>
              <a:t> de Git </a:t>
            </a:r>
            <a:r>
              <a:rPr lang="en-GB" sz="1800" dirty="0" err="1">
                <a:solidFill>
                  <a:schemeClr val="tx1">
                    <a:lumMod val="65000"/>
                    <a:lumOff val="35000"/>
                  </a:schemeClr>
                </a:solidFill>
              </a:rPr>
              <a:t>más</a:t>
            </a:r>
            <a:r>
              <a:rPr lang="en-GB" sz="1800" dirty="0">
                <a:solidFill>
                  <a:schemeClr val="tx1">
                    <a:lumMod val="65000"/>
                    <a:lumOff val="35000"/>
                  </a:schemeClr>
                </a:solidFill>
              </a:rPr>
              <a:t> </a:t>
            </a:r>
            <a:r>
              <a:rPr lang="en-GB" sz="1800" dirty="0" err="1">
                <a:solidFill>
                  <a:schemeClr val="tx1">
                    <a:lumMod val="65000"/>
                    <a:lumOff val="35000"/>
                  </a:schemeClr>
                </a:solidFill>
              </a:rPr>
              <a:t>grandes</a:t>
            </a:r>
            <a:r>
              <a:rPr lang="en-GB" sz="1800" dirty="0">
                <a:solidFill>
                  <a:schemeClr val="tx1">
                    <a:lumMod val="65000"/>
                    <a:lumOff val="35000"/>
                  </a:schemeClr>
                </a:solidFill>
              </a:rPr>
              <a:t> del </a:t>
            </a:r>
            <a:r>
              <a:rPr lang="en-GB" sz="1800" dirty="0" err="1">
                <a:solidFill>
                  <a:schemeClr val="tx1">
                    <a:lumMod val="65000"/>
                    <a:lumOff val="35000"/>
                  </a:schemeClr>
                </a:solidFill>
              </a:rPr>
              <a:t>mundo</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Funciona</a:t>
            </a:r>
            <a:r>
              <a:rPr lang="en-GB" sz="1800" dirty="0">
                <a:solidFill>
                  <a:schemeClr val="tx1">
                    <a:lumMod val="65000"/>
                    <a:lumOff val="35000"/>
                  </a:schemeClr>
                </a:solidFill>
                <a:latin typeface="+mj-lt"/>
              </a:rPr>
              <a:t> con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cliente</a:t>
            </a:r>
            <a:r>
              <a:rPr lang="en-GB" sz="1800" dirty="0">
                <a:solidFill>
                  <a:schemeClr val="tx1">
                    <a:lumMod val="65000"/>
                    <a:lumOff val="35000"/>
                  </a:schemeClr>
                </a:solidFill>
                <a:latin typeface="+mj-lt"/>
              </a:rPr>
              <a:t> Git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Conéctese</a:t>
            </a:r>
            <a:r>
              <a:rPr lang="en-GB" sz="1200" dirty="0">
                <a:solidFill>
                  <a:srgbClr val="595959"/>
                </a:solidFill>
              </a:rPr>
              <a:t> de forma </a:t>
            </a:r>
            <a:r>
              <a:rPr lang="en-GB" sz="1200" dirty="0" err="1">
                <a:solidFill>
                  <a:srgbClr val="595959"/>
                </a:solidFill>
              </a:rPr>
              <a:t>segura</a:t>
            </a:r>
            <a:r>
              <a:rPr lang="en-GB" sz="1200" dirty="0">
                <a:solidFill>
                  <a:srgbClr val="595959"/>
                </a:solidFill>
              </a:rPr>
              <a:t> e </a:t>
            </a:r>
            <a:r>
              <a:rPr lang="en-GB" sz="1200" dirty="0" err="1">
                <a:solidFill>
                  <a:srgbClr val="595959"/>
                </a:solidFill>
              </a:rPr>
              <a:t>inserte</a:t>
            </a:r>
            <a:r>
              <a:rPr lang="en-GB" sz="1200" dirty="0">
                <a:solidFill>
                  <a:srgbClr val="595959"/>
                </a:solidFill>
              </a:rPr>
              <a:t> </a:t>
            </a:r>
            <a:r>
              <a:rPr lang="en-GB" sz="1200" dirty="0" err="1">
                <a:solidFill>
                  <a:srgbClr val="595959"/>
                </a:solidFill>
              </a:rPr>
              <a:t>código</a:t>
            </a:r>
            <a:r>
              <a:rPr lang="en-GB" sz="1200" dirty="0">
                <a:solidFill>
                  <a:srgbClr val="595959"/>
                </a:solidFill>
              </a:rPr>
              <a:t> </a:t>
            </a:r>
            <a:r>
              <a:rPr lang="en-GB" sz="1200" dirty="0" err="1">
                <a:solidFill>
                  <a:srgbClr val="595959"/>
                </a:solidFill>
              </a:rPr>
              <a:t>en</a:t>
            </a:r>
            <a:r>
              <a:rPr lang="en-GB" sz="1200" dirty="0">
                <a:solidFill>
                  <a:srgbClr val="595959"/>
                </a:solidFill>
              </a:rPr>
              <a:t> sus </a:t>
            </a:r>
            <a:r>
              <a:rPr lang="en-GB" sz="1200" dirty="0" err="1">
                <a:solidFill>
                  <a:srgbClr val="595959"/>
                </a:solidFill>
              </a:rPr>
              <a:t>repositorios</a:t>
            </a:r>
            <a:r>
              <a:rPr lang="en-GB" sz="1200" dirty="0">
                <a:solidFill>
                  <a:srgbClr val="595959"/>
                </a:solidFill>
              </a:rPr>
              <a:t> de Git </a:t>
            </a:r>
            <a:r>
              <a:rPr lang="en-GB" sz="1200" dirty="0" err="1">
                <a:solidFill>
                  <a:srgbClr val="595959"/>
                </a:solidFill>
              </a:rPr>
              <a:t>desde</a:t>
            </a:r>
            <a:r>
              <a:rPr lang="en-GB" sz="1200" dirty="0">
                <a:solidFill>
                  <a:srgbClr val="595959"/>
                </a:solidFill>
              </a:rPr>
              <a:t> </a:t>
            </a:r>
            <a:r>
              <a:rPr lang="en-GB" sz="1200" dirty="0" err="1">
                <a:solidFill>
                  <a:srgbClr val="595959"/>
                </a:solidFill>
              </a:rPr>
              <a:t>cualquier</a:t>
            </a:r>
            <a:r>
              <a:rPr lang="en-GB" sz="1200" dirty="0">
                <a:solidFill>
                  <a:srgbClr val="595959"/>
                </a:solidFill>
              </a:rPr>
              <a:t> IDE, editor o </a:t>
            </a:r>
            <a:r>
              <a:rPr lang="en-GB" sz="1200" dirty="0" err="1">
                <a:solidFill>
                  <a:srgbClr val="595959"/>
                </a:solidFill>
              </a:rPr>
              <a:t>cliente</a:t>
            </a:r>
            <a:r>
              <a:rPr lang="en-GB" sz="1200" dirty="0">
                <a:solidFill>
                  <a:srgbClr val="595959"/>
                </a:solidFill>
              </a:rPr>
              <a:t> de Git.</a:t>
            </a:r>
            <a:endParaRPr lang="en-US" sz="1200" dirty="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Integración</a:t>
            </a:r>
            <a:r>
              <a:rPr lang="en-GB" sz="1800" dirty="0">
                <a:solidFill>
                  <a:schemeClr val="tx1">
                    <a:lumMod val="65000"/>
                    <a:lumOff val="35000"/>
                  </a:schemeClr>
                </a:solidFill>
                <a:latin typeface="+mj-lt"/>
              </a:rPr>
              <a:t> de webhooks y API</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Agregue</a:t>
            </a:r>
            <a:r>
              <a:rPr lang="en-GB" sz="1200" dirty="0">
                <a:solidFill>
                  <a:srgbClr val="595959"/>
                </a:solidFill>
              </a:rPr>
              <a:t> </a:t>
            </a:r>
            <a:r>
              <a:rPr lang="en-GB" sz="1200" dirty="0" err="1">
                <a:solidFill>
                  <a:srgbClr val="595959"/>
                </a:solidFill>
              </a:rPr>
              <a:t>validaciones</a:t>
            </a:r>
            <a:r>
              <a:rPr lang="en-GB" sz="1200" dirty="0">
                <a:solidFill>
                  <a:srgbClr val="595959"/>
                </a:solidFill>
              </a:rPr>
              <a:t> y </a:t>
            </a:r>
            <a:r>
              <a:rPr lang="en-GB" sz="1200" dirty="0" err="1">
                <a:solidFill>
                  <a:srgbClr val="595959"/>
                </a:solidFill>
              </a:rPr>
              <a:t>extensiones</a:t>
            </a:r>
            <a:r>
              <a:rPr lang="en-GB" sz="1200" dirty="0">
                <a:solidFill>
                  <a:srgbClr val="595959"/>
                </a:solidFill>
              </a:rPr>
              <a:t> del mercado o </a:t>
            </a:r>
            <a:r>
              <a:rPr lang="en-GB" sz="1200" dirty="0" err="1">
                <a:solidFill>
                  <a:srgbClr val="595959"/>
                </a:solidFill>
              </a:rPr>
              <a:t>cree</a:t>
            </a:r>
            <a:r>
              <a:rPr lang="en-GB" sz="1200" dirty="0">
                <a:solidFill>
                  <a:srgbClr val="595959"/>
                </a:solidFill>
              </a:rPr>
              <a:t> las suyas </a:t>
            </a:r>
            <a:r>
              <a:rPr lang="en-GB" sz="1200" dirty="0" err="1">
                <a:solidFill>
                  <a:srgbClr val="595959"/>
                </a:solidFill>
              </a:rPr>
              <a:t>propias</a:t>
            </a:r>
            <a:r>
              <a:rPr lang="en-GB" sz="1200" dirty="0">
                <a:solidFill>
                  <a:srgbClr val="595959"/>
                </a:solidFill>
              </a:rPr>
              <a:t> </a:t>
            </a:r>
            <a:r>
              <a:rPr lang="en-GB" sz="1200" dirty="0" err="1">
                <a:solidFill>
                  <a:srgbClr val="595959"/>
                </a:solidFill>
              </a:rPr>
              <a:t>utilizando</a:t>
            </a:r>
            <a:r>
              <a:rPr lang="en-GB" sz="1200" dirty="0">
                <a:solidFill>
                  <a:srgbClr val="595959"/>
                </a:solidFill>
              </a:rPr>
              <a:t> webhooks y API REST.</a:t>
            </a:r>
            <a:endParaRPr lang="en-US" sz="1200" dirty="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Búsqueda</a:t>
            </a:r>
            <a:r>
              <a:rPr lang="en-GB" sz="1800" dirty="0">
                <a:solidFill>
                  <a:schemeClr val="tx1">
                    <a:lumMod val="65000"/>
                    <a:lumOff val="35000"/>
                  </a:schemeClr>
                </a:solidFill>
                <a:latin typeface="+mj-lt"/>
              </a:rPr>
              <a:t> de </a:t>
            </a:r>
            <a:r>
              <a:rPr lang="en-GB" sz="1800" dirty="0" err="1">
                <a:solidFill>
                  <a:schemeClr val="tx1">
                    <a:lumMod val="65000"/>
                    <a:lumOff val="35000"/>
                  </a:schemeClr>
                </a:solidFill>
                <a:latin typeface="+mj-lt"/>
              </a:rPr>
              <a:t>código</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semántico</a:t>
            </a:r>
            <a:endParaRPr lang="en-GB" sz="1800" dirty="0">
              <a:solidFill>
                <a:schemeClr val="tx1">
                  <a:lumMod val="65000"/>
                  <a:lumOff val="35000"/>
                </a:schemeClr>
              </a:solidFill>
              <a:latin typeface="+mj-lt"/>
            </a:endParaRP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Encuentre</a:t>
            </a:r>
            <a:r>
              <a:rPr lang="en-GB" sz="1200" dirty="0">
                <a:solidFill>
                  <a:srgbClr val="595959"/>
                </a:solidFill>
              </a:rPr>
              <a:t> </a:t>
            </a:r>
            <a:r>
              <a:rPr lang="en-GB" sz="1200" dirty="0" err="1">
                <a:solidFill>
                  <a:srgbClr val="595959"/>
                </a:solidFill>
              </a:rPr>
              <a:t>rápidamente</a:t>
            </a:r>
            <a:r>
              <a:rPr lang="en-GB" sz="1200" dirty="0">
                <a:solidFill>
                  <a:srgbClr val="595959"/>
                </a:solidFill>
              </a:rPr>
              <a:t> lo que </a:t>
            </a:r>
            <a:r>
              <a:rPr lang="en-GB" sz="1200" dirty="0" err="1">
                <a:solidFill>
                  <a:srgbClr val="595959"/>
                </a:solidFill>
              </a:rPr>
              <a:t>busca</a:t>
            </a:r>
            <a:r>
              <a:rPr lang="en-GB" sz="1200" dirty="0">
                <a:solidFill>
                  <a:srgbClr val="595959"/>
                </a:solidFill>
              </a:rPr>
              <a:t> con la </a:t>
            </a:r>
            <a:r>
              <a:rPr lang="en-GB" sz="1200" dirty="0" err="1">
                <a:solidFill>
                  <a:srgbClr val="595959"/>
                </a:solidFill>
              </a:rPr>
              <a:t>búsqueda</a:t>
            </a:r>
            <a:r>
              <a:rPr lang="en-GB" sz="1200" dirty="0">
                <a:solidFill>
                  <a:srgbClr val="595959"/>
                </a:solidFill>
              </a:rPr>
              <a:t> </a:t>
            </a:r>
            <a:r>
              <a:rPr lang="en-GB" sz="1200" dirty="0" err="1">
                <a:solidFill>
                  <a:srgbClr val="595959"/>
                </a:solidFill>
              </a:rPr>
              <a:t>basada</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código</a:t>
            </a:r>
            <a:r>
              <a:rPr lang="en-GB" sz="1200" dirty="0">
                <a:solidFill>
                  <a:srgbClr val="595959"/>
                </a:solidFill>
              </a:rPr>
              <a:t> que </a:t>
            </a:r>
            <a:r>
              <a:rPr lang="en-GB" sz="1200" dirty="0" err="1">
                <a:solidFill>
                  <a:srgbClr val="595959"/>
                </a:solidFill>
              </a:rPr>
              <a:t>comprende</a:t>
            </a:r>
            <a:r>
              <a:rPr lang="en-GB" sz="1200" dirty="0">
                <a:solidFill>
                  <a:srgbClr val="595959"/>
                </a:solidFill>
              </a:rPr>
              <a:t> </a:t>
            </a:r>
            <a:r>
              <a:rPr lang="en-GB" sz="1200" dirty="0" err="1">
                <a:solidFill>
                  <a:srgbClr val="595959"/>
                </a:solidFill>
              </a:rPr>
              <a:t>clases</a:t>
            </a:r>
            <a:r>
              <a:rPr lang="en-GB" sz="1200" dirty="0">
                <a:solidFill>
                  <a:srgbClr val="595959"/>
                </a:solidFill>
              </a:rPr>
              <a:t> y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572000" y="0"/>
            <a:ext cx="786447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Realice</a:t>
            </a:r>
            <a:r>
              <a:rPr lang="en-GB" sz="1800" dirty="0">
                <a:solidFill>
                  <a:schemeClr val="tx1">
                    <a:lumMod val="65000"/>
                    <a:lumOff val="35000"/>
                  </a:schemeClr>
                </a:solidFill>
              </a:rPr>
              <a:t> un </a:t>
            </a:r>
            <a:r>
              <a:rPr lang="en-GB" sz="1800" dirty="0" err="1">
                <a:solidFill>
                  <a:schemeClr val="tx1">
                    <a:lumMod val="65000"/>
                    <a:lumOff val="35000"/>
                  </a:schemeClr>
                </a:solidFill>
              </a:rPr>
              <a:t>seguimiento</a:t>
            </a:r>
            <a:r>
              <a:rPr lang="en-GB" sz="1800" dirty="0">
                <a:solidFill>
                  <a:schemeClr val="tx1">
                    <a:lumMod val="65000"/>
                    <a:lumOff val="35000"/>
                  </a:schemeClr>
                </a:solidFill>
              </a:rPr>
              <a:t> del </a:t>
            </a:r>
            <a:r>
              <a:rPr lang="en-GB" sz="1800" dirty="0" err="1">
                <a:solidFill>
                  <a:schemeClr val="tx1">
                    <a:lumMod val="65000"/>
                    <a:lumOff val="35000"/>
                  </a:schemeClr>
                </a:solidFill>
              </a:rPr>
              <a:t>trabajo</a:t>
            </a:r>
            <a:r>
              <a:rPr lang="en-GB" sz="1800" dirty="0">
                <a:solidFill>
                  <a:schemeClr val="tx1">
                    <a:lumMod val="65000"/>
                    <a:lumOff val="35000"/>
                  </a:schemeClr>
                </a:solidFill>
              </a:rPr>
              <a:t> con </a:t>
            </a:r>
            <a:r>
              <a:rPr lang="en-GB" sz="1800" dirty="0" err="1">
                <a:solidFill>
                  <a:schemeClr val="tx1">
                    <a:lumMod val="65000"/>
                    <a:lumOff val="35000"/>
                  </a:schemeClr>
                </a:solidFill>
              </a:rPr>
              <a:t>paneles</a:t>
            </a:r>
            <a:r>
              <a:rPr lang="en-GB" sz="1800" dirty="0">
                <a:solidFill>
                  <a:schemeClr val="tx1">
                    <a:lumMod val="65000"/>
                    <a:lumOff val="35000"/>
                  </a:schemeClr>
                </a:solidFill>
              </a:rPr>
              <a:t> Kanban, </a:t>
            </a:r>
            <a:r>
              <a:rPr lang="en-GB" sz="1800" dirty="0" err="1">
                <a:solidFill>
                  <a:schemeClr val="tx1">
                    <a:lumMod val="65000"/>
                    <a:lumOff val="35000"/>
                  </a:schemeClr>
                </a:solidFill>
              </a:rPr>
              <a:t>trabajos</a:t>
            </a:r>
            <a:r>
              <a:rPr lang="en-GB" sz="1800" dirty="0">
                <a:solidFill>
                  <a:schemeClr val="tx1">
                    <a:lumMod val="65000"/>
                    <a:lumOff val="35000"/>
                  </a:schemeClr>
                </a:solidFill>
              </a:rPr>
              <a:t> </a:t>
            </a:r>
            <a:r>
              <a:rPr lang="en-GB" sz="1800" dirty="0" err="1">
                <a:solidFill>
                  <a:schemeClr val="tx1">
                    <a:lumMod val="65000"/>
                    <a:lumOff val="35000"/>
                  </a:schemeClr>
                </a:solidFill>
              </a:rPr>
              <a:t>pendientes</a:t>
            </a:r>
            <a:r>
              <a:rPr lang="en-GB" sz="1800" dirty="0">
                <a:solidFill>
                  <a:schemeClr val="tx1">
                    <a:lumMod val="65000"/>
                    <a:lumOff val="35000"/>
                  </a:schemeClr>
                </a:solidFill>
              </a:rPr>
              <a:t>, </a:t>
            </a:r>
            <a:r>
              <a:rPr lang="en-GB" sz="1800" dirty="0" err="1">
                <a:solidFill>
                  <a:schemeClr val="tx1">
                    <a:lumMod val="65000"/>
                    <a:lumOff val="35000"/>
                  </a:schemeClr>
                </a:solidFill>
              </a:rPr>
              <a:t>paneles</a:t>
            </a:r>
            <a:r>
              <a:rPr lang="en-GB" sz="1800" dirty="0">
                <a:solidFill>
                  <a:schemeClr val="tx1">
                    <a:lumMod val="65000"/>
                    <a:lumOff val="35000"/>
                  </a:schemeClr>
                </a:solidFill>
              </a:rPr>
              <a:t> de </a:t>
            </a:r>
            <a:r>
              <a:rPr lang="en-GB" sz="1800" dirty="0" err="1">
                <a:solidFill>
                  <a:schemeClr val="tx1">
                    <a:lumMod val="65000"/>
                    <a:lumOff val="35000"/>
                  </a:schemeClr>
                </a:solidFill>
              </a:rPr>
              <a:t>equipo</a:t>
            </a:r>
            <a:r>
              <a:rPr lang="en-GB" sz="1800" dirty="0">
                <a:solidFill>
                  <a:schemeClr val="tx1">
                    <a:lumMod val="65000"/>
                    <a:lumOff val="35000"/>
                  </a:schemeClr>
                </a:solidFill>
              </a:rPr>
              <a:t> e </a:t>
            </a:r>
            <a:r>
              <a:rPr lang="en-GB" sz="1800" dirty="0" err="1">
                <a:solidFill>
                  <a:schemeClr val="tx1">
                    <a:lumMod val="65000"/>
                    <a:lumOff val="35000"/>
                  </a:schemeClr>
                </a:solidFill>
              </a:rPr>
              <a:t>informes</a:t>
            </a:r>
            <a:r>
              <a:rPr lang="en-GB" sz="1800" dirty="0">
                <a:solidFill>
                  <a:schemeClr val="tx1">
                    <a:lumMod val="65000"/>
                    <a:lumOff val="35000"/>
                  </a:schemeClr>
                </a:solidFill>
              </a:rPr>
              <a:t> </a:t>
            </a:r>
            <a:r>
              <a:rPr lang="en-GB" sz="1800" dirty="0" err="1">
                <a:solidFill>
                  <a:schemeClr val="tx1">
                    <a:lumMod val="65000"/>
                    <a:lumOff val="35000"/>
                  </a:schemeClr>
                </a:solidFill>
              </a:rPr>
              <a:t>personalizados</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7163878"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Conectados</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desde</a:t>
            </a:r>
            <a:r>
              <a:rPr lang="en-GB" sz="1800" dirty="0">
                <a:solidFill>
                  <a:schemeClr val="tx1">
                    <a:lumMod val="65000"/>
                    <a:lumOff val="35000"/>
                  </a:schemeClr>
                </a:solidFill>
                <a:latin typeface="+mj-lt"/>
              </a:rPr>
              <a:t> la idea hasta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lanzamiento</a:t>
            </a:r>
            <a:endParaRPr lang="en-GB" sz="1800" dirty="0">
              <a:solidFill>
                <a:schemeClr val="tx1">
                  <a:lumMod val="65000"/>
                  <a:lumOff val="35000"/>
                </a:schemeClr>
              </a:solidFill>
              <a:latin typeface="+mj-lt"/>
            </a:endParaRP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Realice</a:t>
            </a:r>
            <a:r>
              <a:rPr lang="en-GB" sz="1200" dirty="0">
                <a:solidFill>
                  <a:srgbClr val="595959"/>
                </a:solidFill>
              </a:rPr>
              <a:t> un </a:t>
            </a:r>
            <a:r>
              <a:rPr lang="en-GB" sz="1200" dirty="0" err="1">
                <a:solidFill>
                  <a:srgbClr val="595959"/>
                </a:solidFill>
              </a:rPr>
              <a:t>seguimiento</a:t>
            </a:r>
            <a:r>
              <a:rPr lang="en-GB" sz="1200" dirty="0">
                <a:solidFill>
                  <a:srgbClr val="595959"/>
                </a:solidFill>
              </a:rPr>
              <a:t> de </a:t>
            </a:r>
            <a:r>
              <a:rPr lang="en-GB" sz="1200" dirty="0" err="1">
                <a:solidFill>
                  <a:srgbClr val="595959"/>
                </a:solidFill>
              </a:rPr>
              <a:t>todas</a:t>
            </a:r>
            <a:r>
              <a:rPr lang="en-GB" sz="1200" dirty="0">
                <a:solidFill>
                  <a:srgbClr val="595959"/>
                </a:solidFill>
              </a:rPr>
              <a:t> sus ideas </a:t>
            </a:r>
            <a:r>
              <a:rPr lang="en-GB" sz="1200" dirty="0" err="1">
                <a:solidFill>
                  <a:srgbClr val="595959"/>
                </a:solidFill>
              </a:rPr>
              <a:t>en</a:t>
            </a:r>
            <a:r>
              <a:rPr lang="en-GB" sz="1200" dirty="0">
                <a:solidFill>
                  <a:srgbClr val="595959"/>
                </a:solidFill>
              </a:rPr>
              <a:t> </a:t>
            </a:r>
            <a:r>
              <a:rPr lang="en-GB" sz="1200" dirty="0" err="1">
                <a:solidFill>
                  <a:srgbClr val="595959"/>
                </a:solidFill>
              </a:rPr>
              <a:t>cada</a:t>
            </a:r>
            <a:r>
              <a:rPr lang="en-GB" sz="1200" dirty="0">
                <a:solidFill>
                  <a:srgbClr val="595959"/>
                </a:solidFill>
              </a:rPr>
              <a:t> </a:t>
            </a:r>
            <a:r>
              <a:rPr lang="en-GB" sz="1200" dirty="0" err="1">
                <a:solidFill>
                  <a:srgbClr val="595959"/>
                </a:solidFill>
              </a:rPr>
              <a:t>etapa</a:t>
            </a:r>
            <a:r>
              <a:rPr lang="en-GB" sz="1200" dirty="0">
                <a:solidFill>
                  <a:srgbClr val="595959"/>
                </a:solidFill>
              </a:rPr>
              <a:t> de </a:t>
            </a:r>
            <a:r>
              <a:rPr lang="en-GB" sz="1200" dirty="0" err="1">
                <a:solidFill>
                  <a:srgbClr val="595959"/>
                </a:solidFill>
              </a:rPr>
              <a:t>desarrollo</a:t>
            </a:r>
            <a:r>
              <a:rPr lang="en-GB" sz="1200" dirty="0">
                <a:solidFill>
                  <a:srgbClr val="595959"/>
                </a:solidFill>
              </a:rPr>
              <a:t> y </a:t>
            </a:r>
            <a:r>
              <a:rPr lang="en-GB" sz="1200" dirty="0" err="1">
                <a:solidFill>
                  <a:srgbClr val="595959"/>
                </a:solidFill>
              </a:rPr>
              <a:t>mantenga</a:t>
            </a:r>
            <a:r>
              <a:rPr lang="en-GB" sz="1200" dirty="0">
                <a:solidFill>
                  <a:srgbClr val="595959"/>
                </a:solidFill>
              </a:rPr>
              <a:t> a </a:t>
            </a:r>
            <a:r>
              <a:rPr lang="en-GB" sz="1200" dirty="0" err="1">
                <a:solidFill>
                  <a:srgbClr val="595959"/>
                </a:solidFill>
              </a:rPr>
              <a:t>su</a:t>
            </a:r>
            <a:r>
              <a:rPr lang="en-GB" sz="1200" dirty="0">
                <a:solidFill>
                  <a:srgbClr val="595959"/>
                </a:solidFill>
              </a:rPr>
              <a:t> </a:t>
            </a:r>
            <a:r>
              <a:rPr lang="en-GB" sz="1200" dirty="0" err="1">
                <a:solidFill>
                  <a:srgbClr val="595959"/>
                </a:solidFill>
              </a:rPr>
              <a:t>equipo</a:t>
            </a:r>
            <a:r>
              <a:rPr lang="en-GB" sz="1200" dirty="0">
                <a:solidFill>
                  <a:srgbClr val="595959"/>
                </a:solidFill>
              </a:rPr>
              <a:t> </a:t>
            </a:r>
            <a:r>
              <a:rPr lang="en-GB" sz="1200" dirty="0" err="1">
                <a:solidFill>
                  <a:srgbClr val="595959"/>
                </a:solidFill>
              </a:rPr>
              <a:t>alineado</a:t>
            </a:r>
            <a:r>
              <a:rPr lang="en-GB" sz="1200" dirty="0">
                <a:solidFill>
                  <a:srgbClr val="595959"/>
                </a:solidFill>
              </a:rPr>
              <a:t> con </a:t>
            </a:r>
            <a:r>
              <a:rPr lang="en-GB" sz="1200" dirty="0" err="1">
                <a:solidFill>
                  <a:srgbClr val="595959"/>
                </a:solidFill>
              </a:rPr>
              <a:t>todos</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cambios</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vinculados</a:t>
            </a:r>
            <a:r>
              <a:rPr lang="en-GB" sz="1200" dirty="0">
                <a:solidFill>
                  <a:srgbClr val="595959"/>
                </a:solidFill>
              </a:rPr>
              <a:t> </a:t>
            </a:r>
            <a:r>
              <a:rPr lang="en-GB" sz="1200" dirty="0" err="1">
                <a:solidFill>
                  <a:srgbClr val="595959"/>
                </a:solidFill>
              </a:rPr>
              <a:t>directamente</a:t>
            </a:r>
            <a:r>
              <a:rPr lang="en-GB" sz="1200" dirty="0">
                <a:solidFill>
                  <a:srgbClr val="595959"/>
                </a:solidFill>
              </a:rPr>
              <a:t> a </a:t>
            </a:r>
            <a:r>
              <a:rPr lang="en-GB" sz="1200" dirty="0" err="1">
                <a:solidFill>
                  <a:srgbClr val="595959"/>
                </a:solidFill>
              </a:rPr>
              <a:t>los</a:t>
            </a:r>
            <a:r>
              <a:rPr lang="en-GB" sz="1200" dirty="0">
                <a:solidFill>
                  <a:srgbClr val="595959"/>
                </a:solidFill>
              </a:rPr>
              <a:t> </a:t>
            </a:r>
            <a:r>
              <a:rPr lang="en-GB" sz="1200" dirty="0" err="1">
                <a:solidFill>
                  <a:srgbClr val="595959"/>
                </a:solidFill>
              </a:rPr>
              <a:t>elementos</a:t>
            </a:r>
            <a:r>
              <a:rPr lang="en-GB" sz="1200" dirty="0">
                <a:solidFill>
                  <a:srgbClr val="595959"/>
                </a:solidFill>
              </a:rPr>
              <a:t> de </a:t>
            </a:r>
            <a:r>
              <a:rPr lang="en-GB" sz="1200" dirty="0" err="1">
                <a:solidFill>
                  <a:srgbClr val="595959"/>
                </a:solidFill>
              </a:rPr>
              <a:t>trabajo</a:t>
            </a:r>
            <a:r>
              <a:rPr lang="en-GB" sz="1200" dirty="0">
                <a:solidFill>
                  <a:srgbClr val="595959"/>
                </a:solidFill>
              </a:rPr>
              <a:t>.</a:t>
            </a:r>
            <a:endParaRPr lang="en-US" sz="1200" dirty="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Listo</a:t>
            </a:r>
            <a:r>
              <a:rPr lang="en-GB" sz="1800" dirty="0">
                <a:solidFill>
                  <a:schemeClr val="tx1">
                    <a:lumMod val="65000"/>
                    <a:lumOff val="35000"/>
                  </a:schemeClr>
                </a:solidFill>
                <a:latin typeface="+mj-lt"/>
              </a:rPr>
              <a:t> para Scrum</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Utilice</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tableros</a:t>
            </a:r>
            <a:r>
              <a:rPr lang="en-GB" sz="1200" dirty="0">
                <a:solidFill>
                  <a:srgbClr val="595959"/>
                </a:solidFill>
              </a:rPr>
              <a:t> de scrum </a:t>
            </a:r>
            <a:r>
              <a:rPr lang="en-GB" sz="1200" dirty="0" err="1">
                <a:solidFill>
                  <a:srgbClr val="595959"/>
                </a:solidFill>
              </a:rPr>
              <a:t>integrados</a:t>
            </a:r>
            <a:r>
              <a:rPr lang="en-GB" sz="1200" dirty="0">
                <a:solidFill>
                  <a:srgbClr val="595959"/>
                </a:solidFill>
              </a:rPr>
              <a:t> y las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planificación</a:t>
            </a:r>
            <a:r>
              <a:rPr lang="en-GB" sz="1200" dirty="0">
                <a:solidFill>
                  <a:srgbClr val="595959"/>
                </a:solidFill>
              </a:rPr>
              <a:t> para </a:t>
            </a:r>
            <a:r>
              <a:rPr lang="en-GB" sz="1200" dirty="0" err="1">
                <a:solidFill>
                  <a:srgbClr val="595959"/>
                </a:solidFill>
              </a:rPr>
              <a:t>ayudar</a:t>
            </a:r>
            <a:r>
              <a:rPr lang="en-GB" sz="1200" dirty="0">
                <a:solidFill>
                  <a:srgbClr val="595959"/>
                </a:solidFill>
              </a:rPr>
              <a:t> a sus </a:t>
            </a:r>
            <a:r>
              <a:rPr lang="en-GB" sz="1200" dirty="0" err="1">
                <a:solidFill>
                  <a:srgbClr val="595959"/>
                </a:solidFill>
              </a:rPr>
              <a:t>equipos</a:t>
            </a:r>
            <a:r>
              <a:rPr lang="en-GB" sz="1200" dirty="0">
                <a:solidFill>
                  <a:srgbClr val="595959"/>
                </a:solidFill>
              </a:rPr>
              <a:t> a </a:t>
            </a:r>
            <a:r>
              <a:rPr lang="en-GB" sz="1200" dirty="0" err="1">
                <a:solidFill>
                  <a:srgbClr val="595959"/>
                </a:solidFill>
              </a:rPr>
              <a:t>realizar</a:t>
            </a:r>
            <a:r>
              <a:rPr lang="en-GB" sz="1200" dirty="0">
                <a:solidFill>
                  <a:srgbClr val="595959"/>
                </a:solidFill>
              </a:rPr>
              <a:t> sprints, </a:t>
            </a:r>
            <a:r>
              <a:rPr lang="en-GB" sz="1200" dirty="0" err="1">
                <a:solidFill>
                  <a:srgbClr val="595959"/>
                </a:solidFill>
              </a:rPr>
              <a:t>reuniones</a:t>
            </a:r>
            <a:r>
              <a:rPr lang="en-GB" sz="1200" dirty="0">
                <a:solidFill>
                  <a:srgbClr val="595959"/>
                </a:solidFill>
              </a:rPr>
              <a:t> </a:t>
            </a:r>
            <a:r>
              <a:rPr lang="en-GB" sz="1200" dirty="0" err="1">
                <a:solidFill>
                  <a:srgbClr val="595959"/>
                </a:solidFill>
              </a:rPr>
              <a:t>rápidas</a:t>
            </a:r>
            <a:r>
              <a:rPr lang="en-GB" sz="1200" dirty="0">
                <a:solidFill>
                  <a:srgbClr val="595959"/>
                </a:solidFill>
              </a:rPr>
              <a:t> y </a:t>
            </a:r>
            <a:r>
              <a:rPr lang="en-GB" sz="1200" dirty="0" err="1">
                <a:solidFill>
                  <a:srgbClr val="595959"/>
                </a:solidFill>
              </a:rPr>
              <a:t>reuniones</a:t>
            </a:r>
            <a:r>
              <a:rPr lang="en-GB" sz="1200" dirty="0">
                <a:solidFill>
                  <a:srgbClr val="595959"/>
                </a:solidFill>
              </a:rPr>
              <a:t> de </a:t>
            </a:r>
            <a:r>
              <a:rPr lang="en-GB" sz="1200" dirty="0" err="1">
                <a:solidFill>
                  <a:srgbClr val="595959"/>
                </a:solidFill>
              </a:rPr>
              <a:t>planificación</a:t>
            </a:r>
            <a:r>
              <a:rPr lang="en-GB" sz="1200" dirty="0">
                <a:solidFill>
                  <a:srgbClr val="595959"/>
                </a:solidFill>
              </a:rPr>
              <a:t>.</a:t>
            </a:r>
            <a:endParaRPr lang="en-US" sz="1200" dirty="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Obtenga</a:t>
            </a:r>
            <a:r>
              <a:rPr lang="en-GB" sz="1200" dirty="0">
                <a:solidFill>
                  <a:srgbClr val="595959"/>
                </a:solidFill>
              </a:rPr>
              <a:t> </a:t>
            </a:r>
            <a:r>
              <a:rPr lang="en-GB" sz="1200" dirty="0" err="1">
                <a:solidFill>
                  <a:srgbClr val="595959"/>
                </a:solidFill>
              </a:rPr>
              <a:t>nuevos</a:t>
            </a:r>
            <a:r>
              <a:rPr lang="en-GB" sz="1200" dirty="0">
                <a:solidFill>
                  <a:srgbClr val="595959"/>
                </a:solidFill>
              </a:rPr>
              <a:t> </a:t>
            </a:r>
            <a:r>
              <a:rPr lang="en-GB" sz="1200" dirty="0" err="1">
                <a:solidFill>
                  <a:srgbClr val="595959"/>
                </a:solidFill>
              </a:rPr>
              <a:t>conocimientos</a:t>
            </a:r>
            <a:r>
              <a:rPr lang="en-GB" sz="1200" dirty="0">
                <a:solidFill>
                  <a:srgbClr val="595959"/>
                </a:solidFill>
              </a:rPr>
              <a:t> </a:t>
            </a:r>
            <a:r>
              <a:rPr lang="en-GB" sz="1200" dirty="0" err="1">
                <a:solidFill>
                  <a:srgbClr val="595959"/>
                </a:solidFill>
              </a:rPr>
              <a:t>sobre</a:t>
            </a:r>
            <a:r>
              <a:rPr lang="en-GB" sz="1200" dirty="0">
                <a:solidFill>
                  <a:srgbClr val="595959"/>
                </a:solidFill>
              </a:rPr>
              <a:t> la </a:t>
            </a:r>
            <a:r>
              <a:rPr lang="en-GB" sz="1200" dirty="0" err="1">
                <a:solidFill>
                  <a:srgbClr val="595959"/>
                </a:solidFill>
              </a:rPr>
              <a:t>salud</a:t>
            </a:r>
            <a:r>
              <a:rPr lang="en-GB" sz="1200" dirty="0">
                <a:solidFill>
                  <a:srgbClr val="595959"/>
                </a:solidFill>
              </a:rPr>
              <a:t> y </a:t>
            </a:r>
            <a:r>
              <a:rPr lang="en-GB" sz="1200" dirty="0" err="1">
                <a:solidFill>
                  <a:srgbClr val="595959"/>
                </a:solidFill>
              </a:rPr>
              <a:t>el</a:t>
            </a:r>
            <a:r>
              <a:rPr lang="en-GB" sz="1200" dirty="0">
                <a:solidFill>
                  <a:srgbClr val="595959"/>
                </a:solidFill>
              </a:rPr>
              <a:t> </a:t>
            </a:r>
            <a:r>
              <a:rPr lang="en-GB" sz="1200" dirty="0" err="1">
                <a:solidFill>
                  <a:srgbClr val="595959"/>
                </a:solidFill>
              </a:rPr>
              <a:t>estado</a:t>
            </a:r>
            <a:r>
              <a:rPr lang="en-GB" sz="1200" dirty="0">
                <a:solidFill>
                  <a:srgbClr val="595959"/>
                </a:solidFill>
              </a:rPr>
              <a:t> de </a:t>
            </a:r>
            <a:r>
              <a:rPr lang="en-GB" sz="1200" dirty="0" err="1">
                <a:solidFill>
                  <a:srgbClr val="595959"/>
                </a:solidFill>
              </a:rPr>
              <a:t>su</a:t>
            </a:r>
            <a:r>
              <a:rPr lang="en-GB" sz="1200" dirty="0">
                <a:solidFill>
                  <a:srgbClr val="595959"/>
                </a:solidFill>
              </a:rPr>
              <a:t> </a:t>
            </a:r>
            <a:r>
              <a:rPr lang="en-GB" sz="1200" dirty="0" err="1">
                <a:solidFill>
                  <a:srgbClr val="595959"/>
                </a:solidFill>
              </a:rPr>
              <a:t>proyecto</a:t>
            </a:r>
            <a:r>
              <a:rPr lang="en-GB" sz="1200" dirty="0">
                <a:solidFill>
                  <a:srgbClr val="595959"/>
                </a:solidFill>
              </a:rPr>
              <a:t> con </a:t>
            </a:r>
            <a:r>
              <a:rPr lang="en-GB" sz="1200" dirty="0" err="1">
                <a:solidFill>
                  <a:srgbClr val="595959"/>
                </a:solidFill>
              </a:rPr>
              <a:t>potentes</a:t>
            </a:r>
            <a:r>
              <a:rPr lang="en-GB" sz="1200" dirty="0">
                <a:solidFill>
                  <a:srgbClr val="595959"/>
                </a:solidFill>
              </a:rPr>
              <a:t>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análisis</a:t>
            </a:r>
            <a:r>
              <a:rPr lang="en-GB" sz="1200" dirty="0">
                <a:solidFill>
                  <a:srgbClr val="595959"/>
                </a:solidFill>
              </a:rPr>
              <a:t> y widgets de panel.</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dirty="0" err="1"/>
              <a:t>Minutos</a:t>
            </a:r>
            <a:r>
              <a:rPr lang="en-GB" dirty="0"/>
              <a:t> de </a:t>
            </a:r>
            <a:r>
              <a:rPr lang="en-GB" dirty="0" err="1"/>
              <a:t>compilación</a:t>
            </a:r>
            <a:r>
              <a:rPr lang="en-GB" dirty="0"/>
              <a:t> </a:t>
            </a:r>
            <a:r>
              <a:rPr lang="en-GB" dirty="0" err="1"/>
              <a:t>ilimitados</a:t>
            </a:r>
            <a:r>
              <a:rPr lang="en-GB" dirty="0"/>
              <a:t> y </a:t>
            </a:r>
            <a:r>
              <a:rPr lang="en-GB" dirty="0" err="1"/>
              <a:t>gratuitos</a:t>
            </a:r>
            <a:r>
              <a:rPr lang="en-GB" dirty="0"/>
              <a:t> para </a:t>
            </a:r>
            <a:r>
              <a:rPr lang="en-GB" dirty="0" err="1"/>
              <a:t>proyectos</a:t>
            </a:r>
            <a:r>
              <a:rPr lang="en-GB" dirty="0"/>
              <a:t> </a:t>
            </a:r>
            <a:r>
              <a:rPr lang="en-GB" dirty="0" err="1"/>
              <a:t>públicos</a:t>
            </a:r>
            <a:r>
              <a:rPr lang="en-GB" dirty="0"/>
              <a:t>
Hasta 10 </a:t>
            </a:r>
            <a:r>
              <a:rPr lang="en-GB" dirty="0" err="1"/>
              <a:t>trabajos</a:t>
            </a:r>
            <a:r>
              <a:rPr lang="en-GB" dirty="0"/>
              <a:t> </a:t>
            </a:r>
            <a:r>
              <a:rPr lang="en-GB" dirty="0" err="1"/>
              <a:t>paralelos</a:t>
            </a:r>
            <a:r>
              <a:rPr lang="en-GB" dirty="0"/>
              <a:t> </a:t>
            </a:r>
            <a:r>
              <a:rPr lang="en-GB" dirty="0" err="1"/>
              <a:t>gratuitos</a:t>
            </a:r>
            <a:r>
              <a:rPr lang="en-GB" dirty="0"/>
              <a:t> </a:t>
            </a:r>
            <a:r>
              <a:rPr lang="en-GB" dirty="0" err="1"/>
              <a:t>en</a:t>
            </a:r>
            <a:r>
              <a:rPr lang="en-GB" dirty="0"/>
              <a:t> Windows, Linux y macOS</a:t>
            </a:r>
            <a:endParaRPr lang="en-US" dirty="0"/>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A15399-885A-441B-A114-CB6E80EBF6A5}">
  <ds:schemaRefs>
    <ds:schemaRef ds:uri="http://schemas.microsoft.com/office/infopath/2007/PartnerControls"/>
    <ds:schemaRef ds:uri="http://schemas.microsoft.com/office/2006/documentManagement/types"/>
    <ds:schemaRef ds:uri="http://purl.org/dc/terms/"/>
    <ds:schemaRef ds:uri="15c98cf3-0896-4040-874f-f436925621df"/>
    <ds:schemaRef ds:uri="http://purl.org/dc/dcmitype/"/>
    <ds:schemaRef ds:uri="http://schemas.openxmlformats.org/package/2006/metadata/core-properties"/>
    <ds:schemaRef ds:uri="http://www.w3.org/XML/1998/namespace"/>
    <ds:schemaRef ds:uri="http://schemas.microsoft.com/sharepoint/v3"/>
    <ds:schemaRef ds:uri="http://purl.org/dc/elements/1.1/"/>
    <ds:schemaRef ds:uri="http://schemas.microsoft.com/office/2006/metadata/properties"/>
    <ds:schemaRef ds:uri="http://schemas.microsoft.com/sharepoint/v4"/>
    <ds:schemaRef ds:uri="af610f50-4aee-43ff-9d65-64420adb70d2"/>
  </ds:schemaRefs>
</ds:datastoreItem>
</file>

<file path=customXml/itemProps2.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3.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3715</TotalTime>
  <Words>6945</Words>
  <Application>Microsoft Macintosh PowerPoint</Application>
  <PresentationFormat>Personalizado</PresentationFormat>
  <Paragraphs>620</Paragraphs>
  <Slides>60</Slides>
  <Notes>41</Notes>
  <HiddenSlides>0</HiddenSlides>
  <MMClips>0</MMClips>
  <ScaleCrop>false</ScaleCrop>
  <HeadingPairs>
    <vt:vector size="6" baseType="variant">
      <vt:variant>
        <vt:lpstr>Fuentes usadas</vt:lpstr>
      </vt:variant>
      <vt:variant>
        <vt:i4>16</vt:i4>
      </vt:variant>
      <vt:variant>
        <vt:lpstr>Tema</vt:lpstr>
      </vt:variant>
      <vt:variant>
        <vt:i4>1</vt:i4>
      </vt:variant>
      <vt:variant>
        <vt:lpstr>Títulos de diapositiva</vt:lpstr>
      </vt:variant>
      <vt:variant>
        <vt:i4>60</vt:i4>
      </vt:variant>
    </vt:vector>
  </HeadingPairs>
  <TitlesOfParts>
    <vt:vector size="77" baseType="lpstr">
      <vt:lpstr>MS PGothic</vt:lpstr>
      <vt:lpstr>-apple-system</vt:lpstr>
      <vt:lpstr>adobe-clean</vt:lpstr>
      <vt:lpstr>Arial</vt:lpstr>
      <vt:lpstr>Calibri</vt:lpstr>
      <vt:lpstr>Consolas</vt:lpstr>
      <vt:lpstr>Courier New</vt:lpstr>
      <vt:lpstr>Engravers MT</vt:lpstr>
      <vt:lpstr>Noto Serif</vt:lpstr>
      <vt:lpstr>Rockwell Extra Bold</vt:lpstr>
      <vt:lpstr>Segoe UI</vt:lpstr>
      <vt:lpstr>Segoe UI Light</vt:lpstr>
      <vt:lpstr>Segoe UI Semibold</vt:lpstr>
      <vt:lpstr>Segoe UI Semilight</vt:lpstr>
      <vt:lpstr>Source Sans Pro</vt:lpstr>
      <vt:lpstr>Wingdings</vt:lpstr>
      <vt:lpstr>Azure PPT Template - 2018</vt:lpstr>
      <vt:lpstr>Introducción a  Azure DevOps </vt:lpstr>
      <vt:lpstr>Qué es DevOps?</vt:lpstr>
      <vt:lpstr>Las empresas de DevOps de alto rendimiento logran...</vt:lpstr>
      <vt:lpstr>¿Qué tecnologías necesito para soportar DevOps?</vt:lpstr>
      <vt:lpstr>Presentación de Azure DevOps</vt:lpstr>
      <vt:lpstr>Azure DevOps</vt:lpstr>
      <vt:lpstr>Azure Repos</vt:lpstr>
      <vt:lpstr>Azure Boards</vt:lpstr>
      <vt:lpstr>Azure Pipelines</vt:lpstr>
      <vt:lpstr>Azure Pipelines</vt:lpstr>
      <vt:lpstr>Azure Test Plans</vt:lpstr>
      <vt:lpstr>Azure Artifacts</vt:lpstr>
      <vt:lpstr>Azure DevOps: elija las herramientas y las nubes que le gustan</vt:lpstr>
      <vt:lpstr>DevOps en Microsoft</vt:lpstr>
      <vt:lpstr>Azure DevOps</vt:lpstr>
      <vt:lpstr>Azure DevOps Services Pricing</vt:lpstr>
      <vt:lpstr>Azure Boards</vt:lpstr>
      <vt:lpstr>Backlogs</vt:lpstr>
      <vt:lpstr>Portfolio Backlog</vt:lpstr>
      <vt:lpstr>Portfolio Backlog</vt:lpstr>
      <vt:lpstr>Portfolio Backlog</vt:lpstr>
      <vt:lpstr>Workitems y su duración</vt:lpstr>
      <vt:lpstr>Backlog de un Proyecto</vt:lpstr>
      <vt:lpstr>Historias de Usuario</vt:lpstr>
      <vt:lpstr>Tareas</vt:lpstr>
      <vt:lpstr>Estimación de Esfuerzo de Workitems</vt:lpstr>
      <vt:lpstr>Story Points para Historias de Usuario</vt:lpstr>
      <vt:lpstr>Pronóstico de Horas para Tareas</vt:lpstr>
      <vt:lpstr>Sprints</vt:lpstr>
      <vt:lpstr>Azure Repos</vt:lpstr>
      <vt:lpstr>Azure Repos</vt:lpstr>
      <vt:lpstr>Azure Repos &amp; Backlog</vt:lpstr>
      <vt:lpstr>Exploración de los tipos de flujo de trabajo de rama</vt:lpstr>
      <vt:lpstr>Exploración del flujo de trabajo de rama de características</vt:lpstr>
      <vt:lpstr>Exploración del flujo de GitHub</vt:lpstr>
      <vt:lpstr>Exploración del flujo de trabajo de bifurcación</vt:lpstr>
      <vt:lpstr>Implementación de restricciones de combinación de ramas</vt:lpstr>
      <vt:lpstr>Colaboración con solicitudes de incorporación de cambios</vt:lpstr>
      <vt:lpstr>Implementación del flujo de trabajo de bifurcación</vt:lpstr>
      <vt:lpstr>Trabajo con repositorios grandes</vt:lpstr>
      <vt:lpstr>Implementación de Scalar y entre repositorios con el uso compartido entre repositorios</vt:lpstr>
      <vt:lpstr>Exploración de un repositorio mono frente a repositorios múltiples</vt:lpstr>
      <vt:lpstr>Implementación de un registro de cambios</vt:lpstr>
      <vt:lpstr>Purgar datos del repositorio</vt:lpstr>
      <vt:lpstr> Recuperación de datos específicos mediante comandos de Git</vt:lpstr>
      <vt:lpstr>Implementación de la automatización de la documentación del historial de Git</vt:lpstr>
      <vt:lpstr>Azure DevOps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Ariel Schwindt</cp:lastModifiedBy>
  <cp:revision>75</cp:revision>
  <dcterms:modified xsi:type="dcterms:W3CDTF">2025-08-19T04:54:05Z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